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12"/>
  </p:notesMasterIdLst>
  <p:sldIdLst>
    <p:sldId id="256" r:id="rId3"/>
    <p:sldId id="268" r:id="rId4"/>
    <p:sldId id="279" r:id="rId5"/>
    <p:sldId id="276" r:id="rId6"/>
    <p:sldId id="280" r:id="rId7"/>
    <p:sldId id="277" r:id="rId8"/>
    <p:sldId id="278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2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notes' format</a:t>
            </a:r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F12F3D6-0878-466D-8F82-B89CE840BB6F}" type="slidenum">
              <a:rPr lang="en-GB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66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Picture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26" Type="http://schemas.openxmlformats.org/officeDocument/2006/relationships/image" Target="../media/image14.png"/><Relationship Id="rId3" Type="http://schemas.openxmlformats.org/officeDocument/2006/relationships/image" Target="../media/image16.jpe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10.png"/><Relationship Id="rId2" Type="http://schemas.openxmlformats.org/officeDocument/2006/relationships/image" Target="../media/image15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gif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000000"/>
                </a:solidFill>
                <a:latin typeface="Calibri"/>
              </a:rPr>
              <a:t>Digital Publishing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>
                <a:solidFill>
                  <a:srgbClr val="8B8B8B"/>
                </a:solidFill>
                <a:latin typeface="Calibri"/>
              </a:rPr>
              <a:t>Digital Publishing </a:t>
            </a:r>
            <a:endParaRPr/>
          </a:p>
        </p:txBody>
      </p:sp>
      <p:pic>
        <p:nvPicPr>
          <p:cNvPr id="1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32000" y="72000"/>
            <a:ext cx="6983640" cy="678492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432000" y="180000"/>
            <a:ext cx="6480000" cy="1796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005A9C"/>
                </a:solidFill>
                <a:latin typeface="Calibri"/>
              </a:rPr>
              <a:t>W3C and Digital Publishing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Jeff Jaffe, W3C CEO </a:t>
            </a:r>
            <a:endParaRPr sz="2400" dirty="0">
              <a:solidFill>
                <a:srgbClr val="4F81BD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Standards Panel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28 </a:t>
            </a:r>
            <a:r>
              <a:rPr lang="en-GB" sz="2400" dirty="0">
                <a:solidFill>
                  <a:srgbClr val="4F81BD"/>
                </a:solidFill>
                <a:latin typeface="Calibri"/>
              </a:rPr>
              <a:t>May 2015</a:t>
            </a:r>
            <a:endParaRPr sz="2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7" y="198150"/>
            <a:ext cx="8331602" cy="11451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1"/>
                </a:solidFill>
                <a:latin typeface="Calibri"/>
                <a:cs typeface="Calibri"/>
              </a:rPr>
              <a:t>About W3C:                                              “Leading the Web to its Full Potential”</a:t>
            </a:r>
            <a:endParaRPr lang="en-US" sz="3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" y="2097591"/>
            <a:ext cx="14763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75" y="5313015"/>
            <a:ext cx="1998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640" tIns="80640" rIns="80640" bIns="8064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808080"/>
                </a:solidFill>
                <a:ea typeface="ヒラギノ角ゴ ProN W3" charset="-128"/>
              </a:rPr>
              <a:t>Tim Berners-Lee</a:t>
            </a:r>
            <a:endParaRPr lang="en-US" sz="1600" dirty="0">
              <a:solidFill>
                <a:srgbClr val="808080"/>
              </a:solidFill>
              <a:ea typeface="ヒラギノ角ゴ ProN W3" charset="-128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808080"/>
                </a:solidFill>
                <a:ea typeface="ヒラギノ角ゴ ProN W3" charset="-128"/>
              </a:rPr>
              <a:t>WEB INVENTOR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808080"/>
                </a:solidFill>
                <a:ea typeface="ヒラギノ角ゴ ProN W3" charset="-128"/>
              </a:rPr>
              <a:t>AND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808080"/>
                </a:solidFill>
                <a:ea typeface="ヒラギノ角ゴ ProN W3" charset="-128"/>
              </a:rPr>
              <a:t>W3C </a:t>
            </a:r>
            <a:r>
              <a:rPr lang="en-US" sz="1600" dirty="0">
                <a:solidFill>
                  <a:srgbClr val="808080"/>
                </a:solidFill>
                <a:ea typeface="ヒラギノ角ゴ ProN W3" charset="-128"/>
              </a:rPr>
              <a:t>DIRECTOR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3189" y="2022860"/>
            <a:ext cx="6322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Founded 1994</a:t>
            </a: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dirty="0" smtClean="0">
              <a:solidFill>
                <a:srgbClr val="000000"/>
              </a:solidFill>
              <a:cs typeface="DokChampa" pitchFamily="34" charset="-34"/>
            </a:endParaRP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402 </a:t>
            </a:r>
            <a:r>
              <a:rPr lang="en-US" dirty="0">
                <a:solidFill>
                  <a:srgbClr val="000000"/>
                </a:solidFill>
                <a:cs typeface="DokChampa" pitchFamily="34" charset="-34"/>
              </a:rPr>
              <a:t>Members (</a:t>
            </a: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86 Enterprise </a:t>
            </a:r>
            <a:r>
              <a:rPr lang="en-US" dirty="0">
                <a:solidFill>
                  <a:srgbClr val="000000"/>
                </a:solidFill>
                <a:cs typeface="DokChampa" pitchFamily="34" charset="-34"/>
              </a:rPr>
              <a:t>Members</a:t>
            </a: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dirty="0" smtClean="0">
              <a:solidFill>
                <a:srgbClr val="000000"/>
              </a:solidFill>
              <a:cs typeface="DokChampa" pitchFamily="34" charset="-34"/>
            </a:endParaRP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dirty="0">
                <a:solidFill>
                  <a:srgbClr val="000000"/>
                </a:solidFill>
                <a:cs typeface="DokChampa" pitchFamily="34" charset="-34"/>
              </a:rPr>
              <a:t>8</a:t>
            </a: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0 </a:t>
            </a:r>
            <a:r>
              <a:rPr lang="en-US" dirty="0">
                <a:solidFill>
                  <a:srgbClr val="000000"/>
                </a:solidFill>
                <a:cs typeface="DokChampa" pitchFamily="34" charset="-34"/>
              </a:rPr>
              <a:t>staff in US (MIT), China (Beihang), France (ERCIM) and Japan (Keio)</a:t>
            </a:r>
          </a:p>
          <a:p>
            <a:pPr marL="279400" indent="-279400"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Focused on Web </a:t>
            </a:r>
            <a:r>
              <a:rPr lang="en-US" dirty="0">
                <a:solidFill>
                  <a:srgbClr val="000000"/>
                </a:solidFill>
                <a:cs typeface="DokChampa" pitchFamily="34" charset="-34"/>
              </a:rPr>
              <a:t>ecosystem: users, developers, browsers, etc</a:t>
            </a: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.</a:t>
            </a: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dirty="0" smtClean="0">
                <a:solidFill>
                  <a:srgbClr val="000000"/>
                </a:solidFill>
                <a:cs typeface="DokChampa" pitchFamily="34" charset="-34"/>
              </a:rPr>
              <a:t>Developing new technologies for Open Web Platform that are transforming industries like Mobile, WebTV, Automotive and Publishing</a:t>
            </a:r>
          </a:p>
          <a:p>
            <a: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dirty="0" smtClean="0">
              <a:solidFill>
                <a:srgbClr val="000000"/>
              </a:solidFill>
              <a:cs typeface="DokChampa" pitchFamily="34" charset="-34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7011360" y="649404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07CDD6-4B41-476F-B2EA-B13CAD03B3C4}" type="slidenum">
              <a:rPr lang="en-GB" sz="1200">
                <a:solidFill>
                  <a:srgbClr val="8B8B8B"/>
                </a:solidFill>
                <a:latin typeface="Calibri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2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F81BD"/>
                </a:solidFill>
                <a:latin typeface="Calibri"/>
                <a:cs typeface="Calibri"/>
              </a:rPr>
              <a:t>What is the Open Web Platform?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24065" y="2359821"/>
            <a:ext cx="4179685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cs typeface="Calibri"/>
              </a:rPr>
              <a:t>The Open Web Platform is a full-fledged programming environment for rich, interactive, cross-platform applications</a:t>
            </a:r>
            <a:r>
              <a:rPr lang="en-US" sz="2400" i="1" dirty="0" smtClean="0">
                <a:cs typeface="Calibri"/>
              </a:rPr>
              <a:t>.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i="1" dirty="0" smtClean="0">
              <a:cs typeface="Calibri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cs typeface="Calibri" pitchFamily="34" charset="0"/>
              </a:rPr>
              <a:t>HTML5 is the cornerstone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2588231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F81BD"/>
                </a:solidFill>
                <a:latin typeface="Calibri"/>
                <a:cs typeface="Calibri"/>
              </a:rPr>
              <a:t>Perspective: Publishing = Web</a:t>
            </a:r>
            <a:endParaRPr lang="en-US" sz="3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1413436"/>
            <a:ext cx="8270515" cy="3491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Web is intimately tied to intrinsic purpose of publishing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Publishing industry has leveraged Web for 20 years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Parts of industry have been early adopters, others slower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ooks are based on Web technologies</a:t>
            </a:r>
          </a:p>
          <a:p>
            <a:pPr marL="342900" lvl="2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And with technology enhancements more complex eBooks are coming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Tomorrow they will be fully part of the Web, appearing on multiple screens, leveraging social media, advancing  education, and integral to new content distribution models</a:t>
            </a:r>
          </a:p>
        </p:txBody>
      </p:sp>
      <p:pic>
        <p:nvPicPr>
          <p:cNvPr id="5" name="Picture 4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6" y="4674407"/>
            <a:ext cx="1998344" cy="1998344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7011360" y="648650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07CDD6-4B41-476F-B2EA-B13CAD03B3C4}" type="slidenum">
              <a:rPr lang="en-GB" sz="1200">
                <a:solidFill>
                  <a:srgbClr val="8B8B8B"/>
                </a:solidFill>
                <a:latin typeface="Calibri"/>
              </a:r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11925"/>
            <a:ext cx="8624345" cy="1145160"/>
          </a:xfrm>
        </p:spPr>
        <p:txBody>
          <a:bodyPr/>
          <a:lstStyle/>
          <a:p>
            <a:r>
              <a:rPr lang="en-US" sz="3600" dirty="0" smtClean="0">
                <a:solidFill>
                  <a:srgbClr val="4F81BD"/>
                </a:solidFill>
                <a:latin typeface="Calibri"/>
                <a:cs typeface="Calibri"/>
              </a:rPr>
              <a:t>The Vision: EPUB and Web Become </a:t>
            </a:r>
            <a:r>
              <a:rPr lang="en-US" sz="3600" dirty="0">
                <a:solidFill>
                  <a:srgbClr val="4F81BD"/>
                </a:solidFill>
                <a:latin typeface="Calibri"/>
                <a:cs typeface="Calibri"/>
              </a:rPr>
              <a:t>O</a:t>
            </a:r>
            <a:r>
              <a:rPr lang="en-US" sz="3600" dirty="0" smtClean="0">
                <a:solidFill>
                  <a:srgbClr val="4F81BD"/>
                </a:solidFill>
                <a:latin typeface="Calibri"/>
                <a:cs typeface="Calibri"/>
              </a:rPr>
              <a:t>ne</a:t>
            </a:r>
            <a:endParaRPr lang="en-US" sz="3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1748034"/>
            <a:ext cx="8308975" cy="3491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next generation portable/packaged document format 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EPUB-WEB</a:t>
            </a:r>
          </a:p>
          <a:p>
            <a:endParaRPr lang="en-US" sz="2400" b="1" dirty="0" smtClean="0">
              <a:solidFill>
                <a:schemeClr val="accent2"/>
              </a:solidFill>
            </a:endParaRP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Publishers gain access to all Web devices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eBook users gain the capabilities of on-line</a:t>
            </a:r>
            <a:br>
              <a:rPr lang="en-US" sz="2400" dirty="0" smtClean="0"/>
            </a:br>
            <a:r>
              <a:rPr lang="en-US" sz="2400" dirty="0" smtClean="0"/>
              <a:t>just-in-time content (when connected)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Web content creators gain enhanced formatting capabilities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Features flow seamlessly between on-line and off-line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55" y="2265370"/>
            <a:ext cx="3430784" cy="140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3"/>
          <p:cNvSpPr/>
          <p:nvPr/>
        </p:nvSpPr>
        <p:spPr>
          <a:xfrm>
            <a:off x="7011360" y="648650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07CDD6-4B41-476F-B2EA-B13CAD03B3C4}" type="slidenum">
              <a:rPr lang="en-GB" sz="1200">
                <a:solidFill>
                  <a:srgbClr val="8B8B8B"/>
                </a:solidFill>
                <a:latin typeface="Calibri"/>
              </a:r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1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54" y="449650"/>
            <a:ext cx="8229240" cy="1145160"/>
          </a:xfrm>
        </p:spPr>
        <p:txBody>
          <a:bodyPr/>
          <a:lstStyle/>
          <a:p>
            <a:r>
              <a:rPr lang="en-US" sz="3600" dirty="0" smtClean="0">
                <a:solidFill>
                  <a:srgbClr val="4F81BD"/>
                </a:solidFill>
                <a:latin typeface="Calibri"/>
                <a:cs typeface="Calibri"/>
              </a:rPr>
              <a:t>Collaboration among Digital Publishing Standards Organizations</a:t>
            </a:r>
            <a:endParaRPr lang="en-US" sz="3600" dirty="0">
              <a:solidFill>
                <a:srgbClr val="4F81BD"/>
              </a:solidFill>
              <a:latin typeface="Calibri"/>
              <a:cs typeface="Calibri"/>
            </a:endParaRPr>
          </a:p>
        </p:txBody>
      </p:sp>
      <p:pic>
        <p:nvPicPr>
          <p:cNvPr id="5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1698028" y="4166457"/>
            <a:ext cx="1443240" cy="554400"/>
          </a:xfrm>
          <a:prstGeom prst="rect">
            <a:avLst/>
          </a:prstGeom>
          <a:ln>
            <a:noFill/>
          </a:ln>
        </p:spPr>
      </p:pic>
      <p:pic>
        <p:nvPicPr>
          <p:cNvPr id="6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5753048" y="3349991"/>
            <a:ext cx="1089607" cy="87012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55" y="1945009"/>
            <a:ext cx="2170554" cy="330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851" y="2604195"/>
            <a:ext cx="1003987" cy="42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523" y="5152813"/>
            <a:ext cx="4466343" cy="588506"/>
          </a:xfrm>
          <a:prstGeom prst="rect">
            <a:avLst/>
          </a:prstGeom>
        </p:spPr>
      </p:pic>
      <p:pic>
        <p:nvPicPr>
          <p:cNvPr id="12" name="Picture 24"/>
          <p:cNvPicPr/>
          <p:nvPr/>
        </p:nvPicPr>
        <p:blipFill>
          <a:blip r:embed="rId7"/>
          <a:stretch>
            <a:fillRect/>
          </a:stretch>
        </p:blipFill>
        <p:spPr>
          <a:xfrm>
            <a:off x="5280709" y="4663059"/>
            <a:ext cx="797153" cy="57006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85748" y="5355889"/>
            <a:ext cx="2079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47145" y="2792820"/>
            <a:ext cx="1655702" cy="1573329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Layout &amp; Styling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211" y="2354203"/>
            <a:ext cx="1655702" cy="1573329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Metadata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8737" y="3516609"/>
            <a:ext cx="1655702" cy="1573329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Accessibility 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011360" y="648650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07CDD6-4B41-476F-B2EA-B13CAD03B3C4}" type="slidenum">
              <a:rPr lang="en-GB" sz="1200">
                <a:solidFill>
                  <a:srgbClr val="8B8B8B"/>
                </a:solidFill>
                <a:latin typeface="Calibri"/>
              </a:r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9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 1"/>
          <p:cNvSpPr/>
          <p:nvPr/>
        </p:nvSpPr>
        <p:spPr>
          <a:xfrm>
            <a:off x="909720" y="762480"/>
            <a:ext cx="7327800" cy="108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</p:sp>
      <p:sp>
        <p:nvSpPr>
          <p:cNvPr id="203" name="CustomShape 2"/>
          <p:cNvSpPr/>
          <p:nvPr/>
        </p:nvSpPr>
        <p:spPr>
          <a:xfrm>
            <a:off x="465120" y="495820"/>
            <a:ext cx="8606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accent1"/>
                </a:solidFill>
                <a:latin typeface="Calibri"/>
              </a:rPr>
              <a:t>W3C Digital Publishing:</a:t>
            </a:r>
            <a:endParaRPr sz="3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accent1"/>
                </a:solidFill>
                <a:latin typeface="Calibri"/>
              </a:rPr>
              <a:t>82 Participants from 33 Organizations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6996879" y="646848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D28B1B8-0F9D-4BC2-9841-752C06543470}" type="slidenum">
              <a:rPr lang="en-GB" sz="1200">
                <a:solidFill>
                  <a:srgbClr val="8B8B8B"/>
                </a:solidFill>
                <a:latin typeface="Calibri"/>
              </a:rPr>
              <a:t>8</a:t>
            </a:fld>
            <a:endParaRPr/>
          </a:p>
        </p:txBody>
      </p:sp>
      <p:pic>
        <p:nvPicPr>
          <p:cNvPr id="20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43520" y="3580560"/>
            <a:ext cx="1778040" cy="568080"/>
          </a:xfrm>
          <a:prstGeom prst="rect">
            <a:avLst/>
          </a:prstGeom>
          <a:ln>
            <a:noFill/>
          </a:ln>
        </p:spPr>
      </p:pic>
      <p:pic>
        <p:nvPicPr>
          <p:cNvPr id="20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7680" y="4397040"/>
            <a:ext cx="1550880" cy="464400"/>
          </a:xfrm>
          <a:prstGeom prst="rect">
            <a:avLst/>
          </a:prstGeom>
          <a:ln>
            <a:noFill/>
          </a:ln>
        </p:spPr>
      </p:pic>
      <p:pic>
        <p:nvPicPr>
          <p:cNvPr id="20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13360" y="5137200"/>
            <a:ext cx="1454040" cy="30492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155520" y="-533520"/>
            <a:ext cx="1703880" cy="112284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CustomShape 5"/>
          <p:cNvSpPr/>
          <p:nvPr/>
        </p:nvSpPr>
        <p:spPr>
          <a:xfrm>
            <a:off x="307800" y="-380880"/>
            <a:ext cx="1703880" cy="1122840"/>
          </a:xfrm>
          <a:prstGeom prst="rect">
            <a:avLst/>
          </a:prstGeom>
          <a:noFill/>
          <a:ln>
            <a:noFill/>
          </a:ln>
        </p:spPr>
      </p:sp>
      <p:pic>
        <p:nvPicPr>
          <p:cNvPr id="210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875400" y="5097600"/>
            <a:ext cx="936000" cy="607320"/>
          </a:xfrm>
          <a:prstGeom prst="rect">
            <a:avLst/>
          </a:prstGeom>
          <a:ln>
            <a:noFill/>
          </a:ln>
        </p:spPr>
      </p:pic>
      <p:pic>
        <p:nvPicPr>
          <p:cNvPr id="211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337480" y="5568120"/>
            <a:ext cx="957240" cy="512280"/>
          </a:xfrm>
          <a:prstGeom prst="rect">
            <a:avLst/>
          </a:prstGeom>
          <a:ln>
            <a:noFill/>
          </a:ln>
        </p:spPr>
      </p:pic>
      <p:sp>
        <p:nvSpPr>
          <p:cNvPr id="212" name="CustomShape 6"/>
          <p:cNvSpPr/>
          <p:nvPr/>
        </p:nvSpPr>
        <p:spPr>
          <a:xfrm>
            <a:off x="155520" y="-555480"/>
            <a:ext cx="999000" cy="1170360"/>
          </a:xfrm>
          <a:prstGeom prst="rect">
            <a:avLst/>
          </a:prstGeom>
          <a:noFill/>
          <a:ln>
            <a:noFill/>
          </a:ln>
        </p:spPr>
      </p:sp>
      <p:pic>
        <p:nvPicPr>
          <p:cNvPr id="213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024800" y="3735000"/>
            <a:ext cx="1355040" cy="463680"/>
          </a:xfrm>
          <a:prstGeom prst="rect">
            <a:avLst/>
          </a:prstGeom>
          <a:ln>
            <a:noFill/>
          </a:ln>
        </p:spPr>
      </p:pic>
      <p:pic>
        <p:nvPicPr>
          <p:cNvPr id="214" name="Pictur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469080" y="2874960"/>
            <a:ext cx="1443240" cy="554400"/>
          </a:xfrm>
          <a:prstGeom prst="rect">
            <a:avLst/>
          </a:prstGeom>
          <a:ln>
            <a:noFill/>
          </a:ln>
        </p:spPr>
      </p:pic>
      <p:sp>
        <p:nvSpPr>
          <p:cNvPr id="215" name="CustomShape 7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CustomShape 8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CustomShape 9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>
            <a:noFill/>
          </a:ln>
        </p:spPr>
      </p:sp>
      <p:pic>
        <p:nvPicPr>
          <p:cNvPr id="218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3844800" y="4420440"/>
            <a:ext cx="1072080" cy="429120"/>
          </a:xfrm>
          <a:prstGeom prst="rect">
            <a:avLst/>
          </a:prstGeom>
          <a:ln>
            <a:noFill/>
          </a:ln>
        </p:spPr>
      </p:pic>
      <p:pic>
        <p:nvPicPr>
          <p:cNvPr id="219" name="Picture 6"/>
          <p:cNvPicPr/>
          <p:nvPr/>
        </p:nvPicPr>
        <p:blipFill>
          <a:blip r:embed="rId10"/>
          <a:stretch>
            <a:fillRect/>
          </a:stretch>
        </p:blipFill>
        <p:spPr>
          <a:xfrm>
            <a:off x="2475360" y="4226400"/>
            <a:ext cx="964800" cy="1151640"/>
          </a:xfrm>
          <a:prstGeom prst="rect">
            <a:avLst/>
          </a:prstGeom>
          <a:ln>
            <a:noFill/>
          </a:ln>
        </p:spPr>
      </p:pic>
      <p:pic>
        <p:nvPicPr>
          <p:cNvPr id="220" name="Picture 8"/>
          <p:cNvPicPr/>
          <p:nvPr/>
        </p:nvPicPr>
        <p:blipFill>
          <a:blip r:embed="rId11"/>
          <a:stretch>
            <a:fillRect/>
          </a:stretch>
        </p:blipFill>
        <p:spPr>
          <a:xfrm>
            <a:off x="5896080" y="3631320"/>
            <a:ext cx="579960" cy="579960"/>
          </a:xfrm>
          <a:prstGeom prst="rect">
            <a:avLst/>
          </a:prstGeom>
          <a:ln>
            <a:noFill/>
          </a:ln>
        </p:spPr>
      </p:pic>
      <p:sp>
        <p:nvSpPr>
          <p:cNvPr id="221" name="CustomShape 10"/>
          <p:cNvSpPr/>
          <p:nvPr/>
        </p:nvSpPr>
        <p:spPr>
          <a:xfrm>
            <a:off x="7590960" y="4176720"/>
            <a:ext cx="14547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000000"/>
                </a:solidFill>
                <a:latin typeface="Calibri"/>
              </a:rPr>
              <a:t>Benetech</a:t>
            </a:r>
            <a:endParaRPr/>
          </a:p>
        </p:txBody>
      </p:sp>
      <p:pic>
        <p:nvPicPr>
          <p:cNvPr id="222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2301120" y="3679920"/>
            <a:ext cx="1366200" cy="448560"/>
          </a:xfrm>
          <a:prstGeom prst="rect">
            <a:avLst/>
          </a:prstGeom>
          <a:ln>
            <a:noFill/>
          </a:ln>
        </p:spPr>
      </p:pic>
      <p:pic>
        <p:nvPicPr>
          <p:cNvPr id="223" name="Picture 16"/>
          <p:cNvPicPr/>
          <p:nvPr/>
        </p:nvPicPr>
        <p:blipFill>
          <a:blip r:embed="rId13"/>
          <a:stretch>
            <a:fillRect/>
          </a:stretch>
        </p:blipFill>
        <p:spPr>
          <a:xfrm>
            <a:off x="7445520" y="4809960"/>
            <a:ext cx="1504800" cy="631800"/>
          </a:xfrm>
          <a:prstGeom prst="rect">
            <a:avLst/>
          </a:prstGeom>
          <a:ln>
            <a:noFill/>
          </a:ln>
        </p:spPr>
      </p:pic>
      <p:pic>
        <p:nvPicPr>
          <p:cNvPr id="22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7191000" y="5662080"/>
            <a:ext cx="1596600" cy="602280"/>
          </a:xfrm>
          <a:prstGeom prst="rect">
            <a:avLst/>
          </a:prstGeom>
          <a:ln>
            <a:noFill/>
          </a:ln>
        </p:spPr>
      </p:pic>
      <p:pic>
        <p:nvPicPr>
          <p:cNvPr id="225" name="Picture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5536440" y="4323960"/>
            <a:ext cx="904320" cy="614520"/>
          </a:xfrm>
          <a:prstGeom prst="rect">
            <a:avLst/>
          </a:prstGeom>
          <a:ln>
            <a:noFill/>
          </a:ln>
        </p:spPr>
      </p:pic>
      <p:pic>
        <p:nvPicPr>
          <p:cNvPr id="226" name="Picture 10"/>
          <p:cNvPicPr/>
          <p:nvPr/>
        </p:nvPicPr>
        <p:blipFill>
          <a:blip r:embed="rId16"/>
          <a:stretch>
            <a:fillRect/>
          </a:stretch>
        </p:blipFill>
        <p:spPr>
          <a:xfrm>
            <a:off x="7346880" y="3735000"/>
            <a:ext cx="1479240" cy="302400"/>
          </a:xfrm>
          <a:prstGeom prst="rect">
            <a:avLst/>
          </a:prstGeom>
          <a:ln>
            <a:noFill/>
          </a:ln>
        </p:spPr>
      </p:pic>
      <p:pic>
        <p:nvPicPr>
          <p:cNvPr id="227" name="Picture 16"/>
          <p:cNvPicPr/>
          <p:nvPr/>
        </p:nvPicPr>
        <p:blipFill>
          <a:blip r:embed="rId17"/>
          <a:stretch>
            <a:fillRect/>
          </a:stretch>
        </p:blipFill>
        <p:spPr>
          <a:xfrm>
            <a:off x="386640" y="5543640"/>
            <a:ext cx="1370520" cy="678960"/>
          </a:xfrm>
          <a:prstGeom prst="rect">
            <a:avLst/>
          </a:prstGeom>
          <a:ln>
            <a:noFill/>
          </a:ln>
        </p:spPr>
      </p:pic>
      <p:pic>
        <p:nvPicPr>
          <p:cNvPr id="228" name="Picture 1"/>
          <p:cNvPicPr/>
          <p:nvPr/>
        </p:nvPicPr>
        <p:blipFill>
          <a:blip r:embed="rId18"/>
          <a:stretch>
            <a:fillRect/>
          </a:stretch>
        </p:blipFill>
        <p:spPr>
          <a:xfrm>
            <a:off x="5669640" y="3061800"/>
            <a:ext cx="2716560" cy="317160"/>
          </a:xfrm>
          <a:prstGeom prst="rect">
            <a:avLst/>
          </a:prstGeom>
          <a:ln>
            <a:noFill/>
          </a:ln>
        </p:spPr>
      </p:pic>
      <p:pic>
        <p:nvPicPr>
          <p:cNvPr id="229" name="Picture 17"/>
          <p:cNvPicPr/>
          <p:nvPr/>
        </p:nvPicPr>
        <p:blipFill>
          <a:blip r:embed="rId19"/>
          <a:stretch>
            <a:fillRect/>
          </a:stretch>
        </p:blipFill>
        <p:spPr>
          <a:xfrm>
            <a:off x="7124040" y="1986480"/>
            <a:ext cx="1597680" cy="1064520"/>
          </a:xfrm>
          <a:prstGeom prst="rect">
            <a:avLst/>
          </a:prstGeom>
          <a:ln>
            <a:noFill/>
          </a:ln>
        </p:spPr>
      </p:pic>
      <p:pic>
        <p:nvPicPr>
          <p:cNvPr id="230" name="Picture 18"/>
          <p:cNvPicPr/>
          <p:nvPr/>
        </p:nvPicPr>
        <p:blipFill>
          <a:blip r:embed="rId20"/>
          <a:stretch>
            <a:fillRect/>
          </a:stretch>
        </p:blipFill>
        <p:spPr>
          <a:xfrm>
            <a:off x="5220720" y="5297400"/>
            <a:ext cx="1335240" cy="317160"/>
          </a:xfrm>
          <a:prstGeom prst="rect">
            <a:avLst/>
          </a:prstGeom>
          <a:ln>
            <a:noFill/>
          </a:ln>
        </p:spPr>
      </p:pic>
      <p:pic>
        <p:nvPicPr>
          <p:cNvPr id="231" name="Picture 19"/>
          <p:cNvPicPr/>
          <p:nvPr/>
        </p:nvPicPr>
        <p:blipFill>
          <a:blip r:embed="rId21"/>
          <a:stretch>
            <a:fillRect/>
          </a:stretch>
        </p:blipFill>
        <p:spPr>
          <a:xfrm>
            <a:off x="3967560" y="2783160"/>
            <a:ext cx="876960" cy="657360"/>
          </a:xfrm>
          <a:prstGeom prst="rect">
            <a:avLst/>
          </a:prstGeom>
          <a:ln>
            <a:noFill/>
          </a:ln>
        </p:spPr>
      </p:pic>
      <p:pic>
        <p:nvPicPr>
          <p:cNvPr id="232" name="Picture 20"/>
          <p:cNvPicPr/>
          <p:nvPr/>
        </p:nvPicPr>
        <p:blipFill>
          <a:blip r:embed="rId22"/>
          <a:stretch>
            <a:fillRect/>
          </a:stretch>
        </p:blipFill>
        <p:spPr>
          <a:xfrm>
            <a:off x="3287880" y="2239200"/>
            <a:ext cx="1958400" cy="590040"/>
          </a:xfrm>
          <a:prstGeom prst="rect">
            <a:avLst/>
          </a:prstGeom>
          <a:ln>
            <a:noFill/>
          </a:ln>
        </p:spPr>
      </p:pic>
      <p:pic>
        <p:nvPicPr>
          <p:cNvPr id="233" name="Picture 21"/>
          <p:cNvPicPr/>
          <p:nvPr/>
        </p:nvPicPr>
        <p:blipFill>
          <a:blip r:embed="rId23"/>
          <a:stretch>
            <a:fillRect/>
          </a:stretch>
        </p:blipFill>
        <p:spPr>
          <a:xfrm>
            <a:off x="6768720" y="4840920"/>
            <a:ext cx="537840" cy="537840"/>
          </a:xfrm>
          <a:prstGeom prst="rect">
            <a:avLst/>
          </a:prstGeom>
          <a:ln>
            <a:noFill/>
          </a:ln>
        </p:spPr>
      </p:pic>
      <p:pic>
        <p:nvPicPr>
          <p:cNvPr id="234" name="Picture 22"/>
          <p:cNvPicPr/>
          <p:nvPr/>
        </p:nvPicPr>
        <p:blipFill>
          <a:blip r:embed="rId24"/>
          <a:stretch>
            <a:fillRect/>
          </a:stretch>
        </p:blipFill>
        <p:spPr>
          <a:xfrm>
            <a:off x="5340960" y="5842080"/>
            <a:ext cx="1476720" cy="491400"/>
          </a:xfrm>
          <a:prstGeom prst="rect">
            <a:avLst/>
          </a:prstGeom>
          <a:ln>
            <a:noFill/>
          </a:ln>
        </p:spPr>
      </p:pic>
      <p:pic>
        <p:nvPicPr>
          <p:cNvPr id="235" name="Picture 23"/>
          <p:cNvPicPr/>
          <p:nvPr/>
        </p:nvPicPr>
        <p:blipFill>
          <a:blip r:embed="rId25"/>
          <a:stretch>
            <a:fillRect/>
          </a:stretch>
        </p:blipFill>
        <p:spPr>
          <a:xfrm>
            <a:off x="2086920" y="2409840"/>
            <a:ext cx="1200960" cy="870120"/>
          </a:xfrm>
          <a:prstGeom prst="rect">
            <a:avLst/>
          </a:prstGeom>
          <a:ln>
            <a:noFill/>
          </a:ln>
        </p:spPr>
      </p:pic>
      <p:pic>
        <p:nvPicPr>
          <p:cNvPr id="236" name="Picture 24"/>
          <p:cNvPicPr/>
          <p:nvPr/>
        </p:nvPicPr>
        <p:blipFill>
          <a:blip r:embed="rId26"/>
          <a:stretch>
            <a:fillRect/>
          </a:stretch>
        </p:blipFill>
        <p:spPr>
          <a:xfrm>
            <a:off x="5528160" y="2235600"/>
            <a:ext cx="885240" cy="649080"/>
          </a:xfrm>
          <a:prstGeom prst="rect">
            <a:avLst/>
          </a:prstGeom>
          <a:ln>
            <a:noFill/>
          </a:ln>
        </p:spPr>
      </p:pic>
      <p:pic>
        <p:nvPicPr>
          <p:cNvPr id="237" name="Picture 26"/>
          <p:cNvPicPr/>
          <p:nvPr/>
        </p:nvPicPr>
        <p:blipFill>
          <a:blip r:embed="rId27"/>
          <a:stretch>
            <a:fillRect/>
          </a:stretch>
        </p:blipFill>
        <p:spPr>
          <a:xfrm>
            <a:off x="3664080" y="5871600"/>
            <a:ext cx="1382760" cy="49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520065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600" dirty="0" smtClean="0">
                <a:solidFill>
                  <a:srgbClr val="4F81BD"/>
                </a:solidFill>
                <a:latin typeface="Calibri"/>
              </a:rPr>
              <a:t>Participation at W3C</a:t>
            </a:r>
            <a:endParaRPr sz="3600" dirty="0">
              <a:solidFill>
                <a:srgbClr val="4F81BD"/>
              </a:solidFill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57200" y="1348200"/>
            <a:ext cx="8556480" cy="452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Participating 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in W3C’s Digital Publishing activities </a:t>
            </a: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     accelerates 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technology development and adoption</a:t>
            </a: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sz="2800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This 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leads to faster innovation of products and services for publishers to offer their customers globally. </a:t>
            </a:r>
            <a:endParaRPr lang="en-GB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2800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Reduces R&amp;D and production </a:t>
            </a:r>
            <a:r>
              <a:rPr lang="en-GB" sz="2800" dirty="0">
                <a:solidFill>
                  <a:srgbClr val="000000"/>
                </a:solidFill>
                <a:latin typeface="Calibri"/>
              </a:rPr>
              <a:t>costs for each individual </a:t>
            </a: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member.</a:t>
            </a:r>
            <a:endParaRPr sz="2800" dirty="0"/>
          </a:p>
        </p:txBody>
      </p:sp>
      <p:sp>
        <p:nvSpPr>
          <p:cNvPr id="241" name="CustomShape 4"/>
          <p:cNvSpPr/>
          <p:nvPr/>
        </p:nvSpPr>
        <p:spPr>
          <a:xfrm>
            <a:off x="7011360" y="6526223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A19A6AD-31D8-4FB6-B18A-4C2DE5EF1C2C}" type="slidenum">
              <a:rPr lang="en-GB" sz="1200">
                <a:solidFill>
                  <a:srgbClr val="8B8B8B"/>
                </a:solidFill>
                <a:latin typeface="Calibri"/>
              </a:r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274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  About W3C:                                              “Leading the Web to its Full Potential”</vt:lpstr>
      <vt:lpstr>What is the Open Web Platform?  </vt:lpstr>
      <vt:lpstr>Perspective: Publishing = Web</vt:lpstr>
      <vt:lpstr>PowerPoint Presentation</vt:lpstr>
      <vt:lpstr>The Vision: EPUB and Web Become One</vt:lpstr>
      <vt:lpstr>Collaboration among Digital Publishing Standards Organizations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Jaffe</dc:creator>
  <cp:lastModifiedBy>Jeff Jaffe</cp:lastModifiedBy>
  <cp:revision>35</cp:revision>
  <dcterms:modified xsi:type="dcterms:W3CDTF">2015-05-26T01:48:19Z</dcterms:modified>
</cp:coreProperties>
</file>