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idpf.org/epub/301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://epubtest.org/compare/" TargetMode="Externa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dpf.org/epub/oa" TargetMode="External"/><Relationship Id="rId3" Type="http://schemas.openxmlformats.org/officeDocument/2006/relationships/hyperlink" Target="http://idpf.org/epub/profiles/edu/spec" TargetMode="External"/><Relationship Id="rId9" Type="http://schemas.openxmlformats.org/officeDocument/2006/relationships/hyperlink" Target="https://code.google.com/p/epub-revision/issues/list" TargetMode="External"/><Relationship Id="rId6" Type="http://schemas.openxmlformats.org/officeDocument/2006/relationships/hyperlink" Target="http://idpf.org/epub/sc/pkg" TargetMode="External"/><Relationship Id="rId5" Type="http://schemas.openxmlformats.org/officeDocument/2006/relationships/hyperlink" Target="http://idpf.org/epub/do" TargetMode="External"/><Relationship Id="rId8" Type="http://schemas.openxmlformats.org/officeDocument/2006/relationships/hyperlink" Target="http://www.imsglobal.org/edupub/index.html" TargetMode="External"/><Relationship Id="rId7" Type="http://schemas.openxmlformats.org/officeDocument/2006/relationships/hyperlink" Target="http://idpf.org/epub/sc/api" TargetMode="Externa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3" Type="http://schemas.openxmlformats.org/officeDocument/2006/relationships/hyperlink" Target="https://docs.google.com/document/d/1Bvmd_wd8Tcq6MdVd8VkL308Mpfgpsv9Aw-IAwd3g0B0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273275" y="117521"/>
            <a:ext cx="58181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 sz="1400">
                <a:solidFill>
                  <a:srgbClr val="666666"/>
                </a:solidFill>
              </a:rPr>
              <a:t>Garth Conboy</a:t>
            </a:r>
          </a:p>
          <a:p>
            <a:pPr rtl="0" algn="l">
              <a:spcBef>
                <a:spcPts val="0"/>
              </a:spcBef>
              <a:buNone/>
            </a:pPr>
            <a:r>
              <a:rPr lang="en" sz="1100">
                <a:solidFill>
                  <a:srgbClr val="666666"/>
                </a:solidFill>
              </a:rPr>
              <a:t>EPUB 3 Working Group Vice-chair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1100">
                <a:solidFill>
                  <a:srgbClr val="666666"/>
                </a:solidFill>
              </a:rPr>
              <a:t>IDPF Board Chairman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225" y="4275425"/>
            <a:ext cx="1440208" cy="6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 txBox="1"/>
          <p:nvPr/>
        </p:nvSpPr>
        <p:spPr>
          <a:xfrm>
            <a:off x="40000" y="1732950"/>
            <a:ext cx="8923499" cy="12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3000">
                <a:solidFill>
                  <a:srgbClr val="434343"/>
                </a:solidFill>
              </a:rPr>
              <a:t>Interactive Content:</a:t>
            </a:r>
          </a:p>
          <a:p>
            <a:pPr lvl="0"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b="1" lang="en" sz="3000">
                <a:solidFill>
                  <a:srgbClr val="434343"/>
                </a:solidFill>
              </a:rPr>
              <a:t>EPUB, EDUPUB &amp; Scriptable Components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1484525" y="2654172"/>
            <a:ext cx="58181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2000">
                <a:solidFill>
                  <a:srgbClr val="666666"/>
                </a:solidFill>
              </a:rPr>
              <a:t>End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ctrTitle"/>
          </p:nvPr>
        </p:nvSpPr>
        <p:spPr>
          <a:xfrm>
            <a:off x="273275" y="117521"/>
            <a:ext cx="58181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3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406875" y="824925"/>
            <a:ext cx="8230200" cy="394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EPUB is the distribution and interchange format standard for digital publications and documents based on Web Standards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XHTML, HTML5, CSS, SVG, images, audio, video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Markup, Metadata, and Packaging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http://idpf.org/epub/301</a:t>
            </a:r>
            <a:r>
              <a:rPr lang="en" sz="1800"/>
              <a:t> 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Consistent Cross-platform Rendering</a:t>
            </a: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Two Flavors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Flowing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Fixed Layout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ctrTitle"/>
          </p:nvPr>
        </p:nvSpPr>
        <p:spPr>
          <a:xfrm>
            <a:off x="273275" y="117521"/>
            <a:ext cx="58181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3 Interactivity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x="406875" y="824925"/>
            <a:ext cx="8230200" cy="394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Interactive Books or Apps?</a:t>
            </a:r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EPUB Interactivity is Provided via JavaScript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Children’s &amp; YA Books, Cookbooks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Sci-Fi/Fantasy, Comics/Manga/GN, Textbooks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Two flavors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Spine-level scripting</a:t>
            </a:r>
          </a:p>
          <a:p>
            <a:pPr indent="-342900" lvl="3" marL="1828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An instance of &lt;script&gt; included in a top-level Content Document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Container constrained scripting</a:t>
            </a:r>
          </a:p>
          <a:p>
            <a:pPr indent="-342900" lvl="3" marL="18288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An instance of &lt;script&gt; in a Content Document that is embedded in an &lt;object&gt;, &lt;embed&gt;, or &lt;iframe&gt;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Sprinkles on the side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Spine-level scripting in Fixed Layout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ctrTitle"/>
          </p:nvPr>
        </p:nvSpPr>
        <p:spPr>
          <a:xfrm>
            <a:off x="273275" y="117521"/>
            <a:ext cx="58181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3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406875" y="824925"/>
            <a:ext cx="82302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Javascript Support in EPUB 3 Reading Systems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Yes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Apple/iBooks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Kobo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New Readium-based platforms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Some Web-based platforms (e.g., VitalSource)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No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Amazon/Kindle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B&amp;N/Nook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Google Play</a:t>
            </a:r>
          </a:p>
          <a:p>
            <a:pPr indent="-342900" lvl="1" marL="9144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http://epubtest.org/compare/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57137" y="184999"/>
            <a:ext cx="5229725" cy="47734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>
            <p:ph type="ctrTitle"/>
          </p:nvPr>
        </p:nvSpPr>
        <p:spPr>
          <a:xfrm>
            <a:off x="273275" y="117525"/>
            <a:ext cx="1932300" cy="112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EDUPUB</a:t>
            </a:r>
          </a:p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Universe</a:t>
            </a:r>
          </a:p>
        </p:txBody>
      </p:sp>
      <p:sp>
        <p:nvSpPr>
          <p:cNvPr id="57" name="Shape 57"/>
          <p:cNvSpPr txBox="1"/>
          <p:nvPr/>
        </p:nvSpPr>
        <p:spPr>
          <a:xfrm>
            <a:off x="4982425" y="1456200"/>
            <a:ext cx="1527599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900"/>
              <a:t>Student/teacher, </a:t>
            </a:r>
          </a:p>
          <a:p>
            <a:pPr rtl="0">
              <a:spcBef>
                <a:spcPts val="0"/>
              </a:spcBef>
              <a:buNone/>
            </a:pPr>
            <a:r>
              <a:rPr lang="en" sz="900"/>
              <a:t>accessibility, </a:t>
            </a:r>
          </a:p>
          <a:p>
            <a:pPr>
              <a:spcBef>
                <a:spcPts val="0"/>
              </a:spcBef>
              <a:buNone/>
            </a:pPr>
            <a:r>
              <a:rPr lang="en" sz="900"/>
              <a:t>audience, role, activity, … </a:t>
            </a:r>
          </a:p>
        </p:txBody>
      </p:sp>
      <p:sp>
        <p:nvSpPr>
          <p:cNvPr id="58" name="Shape 58"/>
          <p:cNvSpPr txBox="1"/>
          <p:nvPr/>
        </p:nvSpPr>
        <p:spPr>
          <a:xfrm>
            <a:off x="6848000" y="2829225"/>
            <a:ext cx="1596599" cy="5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Focus on re-flowable &amp; accessible; FL should be semantic, not image-based </a:t>
            </a:r>
          </a:p>
        </p:txBody>
      </p:sp>
      <p:sp>
        <p:nvSpPr>
          <p:cNvPr id="59" name="Shape 59"/>
          <p:cNvSpPr txBox="1"/>
          <p:nvPr/>
        </p:nvSpPr>
        <p:spPr>
          <a:xfrm>
            <a:off x="4012250" y="3566975"/>
            <a:ext cx="2243399" cy="4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Hierarchy-linked TOC,  H1-H6 headings, nested sections &amp; asides, page-list nav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3804975" y="4775800"/>
            <a:ext cx="1596599" cy="26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The LMS Side of the World 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5956075" y="659575"/>
            <a:ext cx="1596599" cy="4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Cross-platform interactivity in flowing content 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254525" y="2851275"/>
            <a:ext cx="1250999" cy="52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Shared annotation import &amp; export; JSON &amp; EPUB CFI 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3098650" y="1817287"/>
            <a:ext cx="948599" cy="11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/>
              <a:t>Extended EPUB structural semantics: asides, testing, learning objectives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2505525" y="151975"/>
            <a:ext cx="2284199" cy="41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900">
                <a:solidFill>
                  <a:schemeClr val="dk1"/>
                </a:solidFill>
              </a:rPr>
              <a:t>Encapsulation, transportation, and integration of publication components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4271375" y="2490512"/>
            <a:ext cx="1596599" cy="4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latin typeface="Impact"/>
                <a:ea typeface="Impact"/>
                <a:cs typeface="Impact"/>
                <a:sym typeface="Impact"/>
              </a:rPr>
              <a:t>EPUB 3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x="266150" y="117525"/>
            <a:ext cx="18896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EDUPUB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406875" y="824925"/>
            <a:ext cx="8230200" cy="393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/>
              <a:t>EDUPUB Profile of EPUB 3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Complete set of specification drafts now in review: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EDUPUB Profile: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http://idpf.org/epub/profiles/edu/spec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Open Annotation in EPUB: </a:t>
            </a:r>
            <a:r>
              <a:rPr lang="en" sz="1800" u="sng">
                <a:solidFill>
                  <a:schemeClr val="hlink"/>
                </a:solidFill>
                <a:hlinkClick r:id="rId4"/>
              </a:rPr>
              <a:t>http://idpf.org/epub/oa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Distributable Objects: </a:t>
            </a:r>
            <a:r>
              <a:rPr lang="en" sz="1800" u="sng">
                <a:solidFill>
                  <a:schemeClr val="hlink"/>
                </a:solidFill>
                <a:hlinkClick r:id="rId5"/>
              </a:rPr>
              <a:t>http://idpf.org/epub/do</a:t>
            </a:r>
          </a:p>
          <a:p>
            <a:pPr indent="-342900" lvl="2" marL="13716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Scriptable Components Packaging and Integration: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http://idpf.org/epub/sc/pkg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Scriptable Components: </a:t>
            </a:r>
            <a:r>
              <a:rPr lang="en" sz="1800" u="sng">
                <a:solidFill>
                  <a:schemeClr val="hlink"/>
                </a:solidFill>
                <a:hlinkClick r:id="rId7"/>
              </a:rPr>
              <a:t>http://idpf.org/epub/sc/api</a:t>
            </a:r>
          </a:p>
          <a:p>
            <a:pPr indent="-3429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</a:pPr>
            <a:r>
              <a:rPr lang="en" sz="1800"/>
              <a:t>IMS EDUPUB Best Practices: </a:t>
            </a:r>
            <a:r>
              <a:rPr lang="en" sz="1800" u="sng">
                <a:solidFill>
                  <a:schemeClr val="hlink"/>
                </a:solidFill>
                <a:hlinkClick r:id="rId8"/>
              </a:rPr>
              <a:t>http://www.imsglobal.org/edupub/index.html</a:t>
            </a:r>
          </a:p>
          <a:p>
            <a:pPr indent="-3429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" sz="1800"/>
              <a:t>Open issues at </a:t>
            </a:r>
            <a:r>
              <a:rPr lang="en" sz="1800" u="sng">
                <a:solidFill>
                  <a:schemeClr val="hlink"/>
                </a:solidFill>
                <a:hlinkClick r:id="rId9"/>
              </a:rPr>
              <a:t>https://code.google.com/p/epub-revision/issues/list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ctrTitle"/>
          </p:nvPr>
        </p:nvSpPr>
        <p:spPr>
          <a:xfrm>
            <a:off x="273275" y="117525"/>
            <a:ext cx="87170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Scriptable Components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631950" y="1360500"/>
            <a:ext cx="7211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ESC Packaging Details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ESC’s are packaged as EPUBs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No new XML vocabularies are required.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The epubcheck validation tool can be used to ensure validity of the Scriptable Components, and that all necessary resources are present.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The Package Document can be used to store Scriptable Component metadata.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Fixed-layout metadata can be used to communicate the desired aspect ratio.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Standalone debugging of Scriptable Components is possible, as the Scriptable Components can be ingested into any Reading System with scripting support (a component is simply a “page” with spine-level scripting).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Round-trip-able via Distributed Object &lt;collection&gt;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ctrTitle"/>
          </p:nvPr>
        </p:nvSpPr>
        <p:spPr>
          <a:xfrm>
            <a:off x="273275" y="117525"/>
            <a:ext cx="87170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Scriptable Components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631950" y="1360500"/>
            <a:ext cx="7211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Components API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Purpose: provide interoperable mechanism for widget communication, interaction, and nesting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Augments, does not replace EPUB 3.0.1 scripting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Designed to work in RS that support spine level scripting with no effort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Architecture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All components must be in an &lt;iframe&gt;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All communication done with postMessage</a:t>
            </a:r>
          </a:p>
          <a:p>
            <a:pPr indent="-317500" lvl="1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>
                <a:solidFill>
                  <a:schemeClr val="dk1"/>
                </a:solidFill>
              </a:rPr>
              <a:t>Messaging implementation included in the spine</a:t>
            </a:r>
          </a:p>
          <a:p>
            <a:pPr indent="-317500" lvl="2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</a:pPr>
            <a:r>
              <a:rPr lang="en">
                <a:solidFill>
                  <a:schemeClr val="dk1"/>
                </a:solidFill>
              </a:rPr>
              <a:t>Enables drop-in support if spine-level scripting is supported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ctrTitle"/>
          </p:nvPr>
        </p:nvSpPr>
        <p:spPr>
          <a:xfrm>
            <a:off x="273275" y="117525"/>
            <a:ext cx="8717099" cy="7073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</a:rPr>
              <a:t>EPUB 3.1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631950" y="1360500"/>
            <a:ext cx="7211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EPUB 3.0.1 and EDUPUB are complete and near-complete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</a:rPr>
              <a:t>EPUB 3.1 Starting Now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“Do less rather than more”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Draft charter </a:t>
            </a:r>
            <a:r>
              <a:rPr lang="en" u="sng">
                <a:solidFill>
                  <a:schemeClr val="hlink"/>
                </a:solidFill>
                <a:hlinkClick r:id="rId3"/>
              </a:rPr>
              <a:t>here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Incorporate specs since 3.0.1 (DO, ESC, region-based Navigation, …)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Consider deprecations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Synchronize with W3C (HTML5, CSS 3)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Limited additional features</a:t>
            </a:r>
          </a:p>
          <a:p>
            <a:pPr indent="-3175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>
                <a:solidFill>
                  <a:schemeClr val="dk1"/>
                </a:solidFill>
              </a:rPr>
              <a:t>Bug fixes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