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8" r:id="rId4"/>
    <p:sldId id="299" r:id="rId5"/>
    <p:sldId id="300" r:id="rId6"/>
    <p:sldId id="301" r:id="rId7"/>
    <p:sldId id="293" r:id="rId8"/>
    <p:sldId id="281" r:id="rId9"/>
    <p:sldId id="291" r:id="rId10"/>
    <p:sldId id="292" r:id="rId11"/>
    <p:sldId id="302" r:id="rId12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6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79967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As students work through online lessons, Knewton analyzes vast amounts of anonymized data to figure out what a student knows and how they learn best. Then Knewton recommends what to study next, helping students at any level succeed. </a:t>
            </a:r>
            <a:endParaRPr sz="1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solidFill>
                <a:srgbClr val="555555"/>
              </a:solidFill>
              <a:uFill>
                <a:solidFill>
                  <a:srgbClr val="555555"/>
                </a:solidFill>
              </a:u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Students who have different needs, interests, strengths, and weaknesses can work toward goals in the perfect sequence and pace for them. Teachers use Knewton-powered real-time predictive analytics to detect gaps in knowledge and differentiate instruction.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As students work through online lessons, Knewton analyzes vast amounts of anonymized data to figure out what a student knows and how they learn best. Then Knewton recommends what to study next, helping students at any level succeed. </a:t>
            </a:r>
            <a:endParaRPr sz="1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solidFill>
                <a:srgbClr val="555555"/>
              </a:solidFill>
              <a:uFill>
                <a:solidFill>
                  <a:srgbClr val="555555"/>
                </a:solidFill>
              </a:u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Students who have different needs, interests, strengths, and weaknesses can work toward goals in the perfect sequence and pace for them. Teachers use Knewton-powered real-time predictive analytics to detect gaps in knowledge and differentiate instruction.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As students work through online lessons, Knewton analyzes vast amounts of anonymized data to figure out what a student knows and how they learn best. Then Knewton recommends what to study next, helping students at any level succeed. </a:t>
            </a:r>
            <a:endParaRPr sz="1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solidFill>
                <a:srgbClr val="555555"/>
              </a:solidFill>
              <a:uFill>
                <a:solidFill>
                  <a:srgbClr val="555555"/>
                </a:solidFill>
              </a:u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Students who have different needs, interests, strengths, and weaknesses can work toward goals in the perfect sequence and pace for them. Teachers use Knewton-powered real-time predictive analytics to detect gaps in knowledge and differentiate instruction.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As students work through online lessons, Knewton analyzes vast amounts of anonymized data to figure out what a student knows and how they learn best. Then Knewton recommends what to study next, helping students at any level succeed. </a:t>
            </a:r>
            <a:endParaRPr sz="120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solidFill>
                <a:srgbClr val="555555"/>
              </a:solidFill>
              <a:uFill>
                <a:solidFill>
                  <a:srgbClr val="555555"/>
                </a:solidFill>
              </a:u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12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Students who have different needs, interests, strengths, and weaknesses can work toward goals in the perfect sequence and pace for them. Teachers use Knewton-powered real-time predictive analytics to detect gaps in knowledge and differentiate instruction.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9188" y="852128"/>
            <a:ext cx="4595098" cy="6446321"/>
          </a:xfrm>
          <a:prstGeom prst="rect">
            <a:avLst/>
          </a:prstGeom>
        </p:spPr>
        <p:txBody>
          <a:bodyPr lIns="65022" tIns="65022" rIns="65022" bIns="65022"/>
          <a:lstStyle>
            <a:lvl1pPr defTabSz="457200">
              <a:defRPr sz="5000" b="0">
                <a:solidFill>
                  <a:srgbClr val="64676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646768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056" y="7298449"/>
            <a:ext cx="4597230" cy="2455151"/>
          </a:xfrm>
          <a:prstGeom prst="rect">
            <a:avLst/>
          </a:prstGeom>
        </p:spPr>
        <p:txBody>
          <a:bodyPr lIns="65022" tIns="65022" rIns="65022" bIns="65022"/>
          <a:lstStyle>
            <a:lvl1pPr algn="l" defTabSz="457200">
              <a:spcBef>
                <a:spcPts val="400"/>
              </a:spcBef>
              <a:defRPr sz="2400" b="0">
                <a:solidFill>
                  <a:srgbClr val="6467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defTabSz="457200">
              <a:spcBef>
                <a:spcPts val="400"/>
              </a:spcBef>
              <a:defRPr sz="2400" b="0">
                <a:solidFill>
                  <a:srgbClr val="6467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defTabSz="457200">
              <a:spcBef>
                <a:spcPts val="400"/>
              </a:spcBef>
              <a:defRPr sz="2400" b="0">
                <a:solidFill>
                  <a:srgbClr val="6467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l" defTabSz="457200">
              <a:spcBef>
                <a:spcPts val="400"/>
              </a:spcBef>
              <a:buSzTx/>
              <a:buNone/>
              <a:defRPr sz="2400" b="0">
                <a:solidFill>
                  <a:srgbClr val="6467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l" defTabSz="457200">
              <a:spcBef>
                <a:spcPts val="400"/>
              </a:spcBef>
              <a:buSzTx/>
              <a:buNone/>
              <a:defRPr sz="2400" b="0">
                <a:solidFill>
                  <a:srgbClr val="64676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7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7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7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7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46768"/>
                </a:solidFill>
              </a:rPr>
              <a:t>Body Level Five</a:t>
            </a:r>
          </a:p>
        </p:txBody>
      </p:sp>
      <p:pic>
        <p:nvPicPr>
          <p:cNvPr id="34" name="image4.png" descr="intro_bck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339" y="-2"/>
            <a:ext cx="7604199" cy="975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18064" y="-18063"/>
            <a:ext cx="13062640" cy="816239"/>
          </a:xfrm>
          <a:prstGeom prst="rect">
            <a:avLst/>
          </a:prstGeom>
          <a:solidFill/>
          <a:ln w="12700">
            <a:solidFill>
              <a:srgbClr val="4A7EBB"/>
            </a:solidFill>
          </a:ln>
        </p:spPr>
        <p:txBody>
          <a:bodyPr lIns="0" tIns="0" rIns="0" bIns="0" anchor="ctr"/>
          <a:lstStyle/>
          <a:p>
            <a:pPr lvl="0" algn="l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5070164" y="9114112"/>
            <a:ext cx="3034455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ctr" defTabSz="457200"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508845" y="-2"/>
            <a:ext cx="2175850" cy="1172104"/>
          </a:xfrm>
          <a:prstGeom prst="rect">
            <a:avLst/>
          </a:prstGeom>
        </p:spPr>
        <p:txBody>
          <a:bodyPr lIns="65022" tIns="65022" rIns="65022" bIns="65022"/>
          <a:lstStyle>
            <a:lvl1pPr defTabSz="457200">
              <a:defRPr sz="4200" b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9" name="Shape 39"/>
          <p:cNvSpPr/>
          <p:nvPr/>
        </p:nvSpPr>
        <p:spPr>
          <a:xfrm>
            <a:off x="475366" y="1564126"/>
            <a:ext cx="12047454" cy="624584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blurRad="2794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990013" y="2118741"/>
            <a:ext cx="11046484" cy="5159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1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1417" y="8913145"/>
            <a:ext cx="3117996" cy="829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6.png" descr="backgroundflouté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6" y="-2"/>
            <a:ext cx="13004803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4995338" y="9114112"/>
            <a:ext cx="3034455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ctr" defTabSz="457200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650240" y="1840875"/>
            <a:ext cx="11704323" cy="5262127"/>
          </a:xfrm>
          <a:prstGeom prst="rect">
            <a:avLst/>
          </a:prstGeom>
          <a:solidFill>
            <a:srgbClr val="000000">
              <a:alpha val="15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207566" y="2361875"/>
            <a:ext cx="10603140" cy="42548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481117" y="3743919"/>
            <a:ext cx="6947477" cy="5995572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algn="l" defTabSz="457200">
              <a:spcBef>
                <a:spcPts val="1100"/>
              </a:spcBef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151164" indent="-693963" algn="l" defTabSz="457200">
              <a:spcBef>
                <a:spcPts val="1100"/>
              </a:spcBef>
              <a:buSzPct val="100000"/>
              <a:buChar char="–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562100" indent="-647700" algn="l" defTabSz="457200">
              <a:spcBef>
                <a:spcPts val="1100"/>
              </a:spcBef>
              <a:buSzPct val="100000"/>
              <a:buChar char="•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2148838" indent="-777238" algn="l" defTabSz="457200">
              <a:spcBef>
                <a:spcPts val="1100"/>
              </a:spcBef>
              <a:buChar char="–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606038" indent="-777238" algn="l" defTabSz="457200">
              <a:spcBef>
                <a:spcPts val="1100"/>
              </a:spcBef>
              <a:buChar char="»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24402" y="1322372"/>
            <a:ext cx="2734984" cy="5961352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457200">
              <a:defRPr sz="6800" b="0">
                <a:solidFill>
                  <a:srgbClr val="64676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646768"/>
                </a:solidFill>
              </a:rPr>
              <a:t>Title Text</a:t>
            </a:r>
          </a:p>
        </p:txBody>
      </p:sp>
      <p:sp>
        <p:nvSpPr>
          <p:cNvPr id="49" name="Shape 49"/>
          <p:cNvSpPr/>
          <p:nvPr/>
        </p:nvSpPr>
        <p:spPr>
          <a:xfrm>
            <a:off x="5731645" y="1295560"/>
            <a:ext cx="1641036" cy="1641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895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597918" y="5141676"/>
            <a:ext cx="9830677" cy="259384"/>
          </a:xfrm>
          <a:prstGeom prst="rect">
            <a:avLst/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50238" y="130950"/>
            <a:ext cx="11704324" cy="2144891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3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2027507" y="9203971"/>
            <a:ext cx="327051" cy="349673"/>
          </a:xfrm>
          <a:prstGeom prst="rect">
            <a:avLst/>
          </a:prstGeom>
        </p:spPr>
        <p:txBody>
          <a:bodyPr wrap="none" lIns="54185" tIns="54185" rIns="54185" bIns="54185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6.png" descr="backgroundflouté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6" y="-2"/>
            <a:ext cx="13004803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4995338" y="9114112"/>
            <a:ext cx="3034455" cy="371347"/>
          </a:xfrm>
          <a:prstGeom prst="rect">
            <a:avLst/>
          </a:prstGeom>
        </p:spPr>
        <p:txBody>
          <a:bodyPr lIns="65022" tIns="65022" rIns="65022" bIns="65022"/>
          <a:lstStyle>
            <a:lvl1pPr algn="ctr" defTabSz="457200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650240" y="1840875"/>
            <a:ext cx="11704323" cy="5262127"/>
          </a:xfrm>
          <a:prstGeom prst="rect">
            <a:avLst/>
          </a:prstGeom>
          <a:solidFill>
            <a:srgbClr val="000000">
              <a:alpha val="15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207566" y="2361875"/>
            <a:ext cx="10603140" cy="42548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481117" y="3743919"/>
            <a:ext cx="6947477" cy="5995572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algn="l" defTabSz="457200">
              <a:spcBef>
                <a:spcPts val="1100"/>
              </a:spcBef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1151164" indent="-693963" algn="l" defTabSz="457200">
              <a:spcBef>
                <a:spcPts val="1100"/>
              </a:spcBef>
              <a:buSzPct val="100000"/>
              <a:buChar char="–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562100" indent="-647700" algn="l" defTabSz="457200">
              <a:spcBef>
                <a:spcPts val="1100"/>
              </a:spcBef>
              <a:buSzPct val="100000"/>
              <a:buChar char="•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2148838" indent="-777238" algn="l" defTabSz="457200">
              <a:spcBef>
                <a:spcPts val="1100"/>
              </a:spcBef>
              <a:buChar char="–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606038" indent="-777238" algn="l" defTabSz="457200">
              <a:spcBef>
                <a:spcPts val="1100"/>
              </a:spcBef>
              <a:buChar char="»"/>
              <a:defRPr sz="68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1895C6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624402" y="1322372"/>
            <a:ext cx="2734984" cy="5961352"/>
          </a:xfrm>
          <a:prstGeom prst="rect">
            <a:avLst/>
          </a:prstGeom>
        </p:spPr>
        <p:txBody>
          <a:bodyPr lIns="65022" tIns="65022" rIns="65022" bIns="65022">
            <a:noAutofit/>
          </a:bodyPr>
          <a:lstStyle>
            <a:lvl1pPr defTabSz="457200">
              <a:defRPr sz="6800" b="0">
                <a:solidFill>
                  <a:srgbClr val="64676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646768"/>
                </a:solidFill>
              </a:rPr>
              <a:t>Title Text</a:t>
            </a:r>
          </a:p>
        </p:txBody>
      </p:sp>
      <p:sp>
        <p:nvSpPr>
          <p:cNvPr id="62" name="Shape 62"/>
          <p:cNvSpPr/>
          <p:nvPr/>
        </p:nvSpPr>
        <p:spPr>
          <a:xfrm>
            <a:off x="5731645" y="1295560"/>
            <a:ext cx="1641036" cy="1641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895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597918" y="5141676"/>
            <a:ext cx="9830677" cy="259384"/>
          </a:xfrm>
          <a:prstGeom prst="rect">
            <a:avLst/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50238" y="130951"/>
            <a:ext cx="11704324" cy="2144888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3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027507" y="9203971"/>
            <a:ext cx="327051" cy="349673"/>
          </a:xfrm>
          <a:prstGeom prst="rect">
            <a:avLst/>
          </a:prstGeom>
        </p:spPr>
        <p:txBody>
          <a:bodyPr wrap="none" lIns="54185" tIns="54185" rIns="54185" bIns="54185"/>
          <a:lstStyle>
            <a:lvl1pPr defTabSz="45720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50238" y="130950"/>
            <a:ext cx="11704324" cy="2144891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3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2027507" y="9203971"/>
            <a:ext cx="327051" cy="349673"/>
          </a:xfrm>
          <a:prstGeom prst="rect">
            <a:avLst/>
          </a:prstGeom>
        </p:spPr>
        <p:txBody>
          <a:bodyPr wrap="none" lIns="54185" tIns="54185" rIns="54185" bIns="54185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238" y="130950"/>
            <a:ext cx="11704324" cy="2144891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3"/>
          </a:xfrm>
          <a:prstGeom prst="rect">
            <a:avLst/>
          </a:prstGeom>
        </p:spPr>
        <p:txBody>
          <a:bodyPr lIns="54185" tIns="54185" rIns="54185" bIns="54185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2027507" y="9203971"/>
            <a:ext cx="327051" cy="349673"/>
          </a:xfrm>
          <a:prstGeom prst="rect">
            <a:avLst/>
          </a:prstGeom>
        </p:spPr>
        <p:txBody>
          <a:bodyPr wrap="none" lIns="54185" tIns="54185" rIns="54185" bIns="54185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7.png" descr="backgroundflouté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7366"/>
            <a:ext cx="1300480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208422" y="200074"/>
            <a:ext cx="12623986" cy="9386373"/>
          </a:xfrm>
          <a:prstGeom prst="rect">
            <a:avLst/>
          </a:prstGeom>
          <a:solidFill>
            <a:srgbClr val="000000">
              <a:alpha val="17000"/>
            </a:srgbClr>
          </a:solidFill>
          <a:ln w="12700">
            <a:solidFill>
              <a:srgbClr val="5A76A4"/>
            </a:solidFill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4995314" y="9388001"/>
            <a:ext cx="3034455" cy="3459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64552" y="798869"/>
            <a:ext cx="12278859" cy="85965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3610723" y="183735"/>
            <a:ext cx="8876373" cy="5597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672809" indent="-672809">
              <a:buBlip>
                <a:blip r:embed="rId3"/>
              </a:buBlip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939800" indent="-666750">
              <a:buBlip>
                <a:blip r:embed="rId4"/>
              </a:buBlip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35162" y="-2"/>
            <a:ext cx="2175851" cy="1139427"/>
          </a:xfrm>
          <a:prstGeom prst="rect">
            <a:avLst/>
          </a:prstGeom>
        </p:spPr>
        <p:txBody>
          <a:bodyPr/>
          <a:lstStyle>
            <a:lvl1pPr>
              <a:defRPr sz="4200" b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4" name="Shape 94"/>
          <p:cNvSpPr/>
          <p:nvPr/>
        </p:nvSpPr>
        <p:spPr>
          <a:xfrm>
            <a:off x="208409" y="229866"/>
            <a:ext cx="1097975" cy="109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895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43246" y="879736"/>
            <a:ext cx="6068908" cy="841488"/>
          </a:xfrm>
          <a:prstGeom prst="rect">
            <a:avLst/>
          </a:prstGeom>
        </p:spPr>
        <p:txBody>
          <a:bodyPr anchor="ctr"/>
          <a:lstStyle>
            <a:lvl1pPr algn="l">
              <a:defRPr sz="2200" b="0" cap="all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algn="l">
              <a:defRPr sz="2200" b="0" cap="all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algn="l">
              <a:defRPr sz="2200" b="0" cap="all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352424" indent="-352424" algn="l">
              <a:buBlip>
                <a:blip r:embed="rId2"/>
              </a:buBlip>
              <a:defRPr sz="2200" b="0" cap="all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622300" indent="-349250" algn="l">
              <a:buBlip>
                <a:blip r:embed="rId3"/>
              </a:buBlip>
              <a:defRPr sz="2200" b="0" cap="all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200" cap="all">
                <a:solidFill>
                  <a:srgbClr val="595959"/>
                </a:solidFill>
              </a:rP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rot="5400000">
            <a:off x="-432368" y="3592502"/>
            <a:ext cx="1984594" cy="379310"/>
          </a:xfrm>
          <a:prstGeom prst="rect">
            <a:avLst/>
          </a:prstGeom>
          <a:solidFill>
            <a:srgbClr val="FD6F0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5400000">
            <a:off x="-432368" y="5616974"/>
            <a:ext cx="1984594" cy="379310"/>
          </a:xfrm>
          <a:prstGeom prst="rect">
            <a:avLst/>
          </a:prstGeom>
          <a:solidFill>
            <a:srgbClr val="B5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5400000">
            <a:off x="-432368" y="7641445"/>
            <a:ext cx="1984594" cy="379311"/>
          </a:xfrm>
          <a:prstGeom prst="rect">
            <a:avLst/>
          </a:prstGeom>
          <a:solidFill>
            <a:srgbClr val="81339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-432368" y="1568030"/>
            <a:ext cx="1984590" cy="379310"/>
          </a:xfrm>
          <a:prstGeom prst="rect">
            <a:avLst/>
          </a:prstGeom>
          <a:solidFill>
            <a:srgbClr val="5E79A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369278" y="487679"/>
            <a:ext cx="10447954" cy="7627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7.png" descr="backgroundflouté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7366"/>
            <a:ext cx="1300480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08422" y="200074"/>
            <a:ext cx="12623986" cy="9386373"/>
          </a:xfrm>
          <a:prstGeom prst="rect">
            <a:avLst/>
          </a:prstGeom>
          <a:solidFill>
            <a:srgbClr val="000000">
              <a:alpha val="17000"/>
            </a:srgbClr>
          </a:solidFill>
          <a:ln w="12700">
            <a:solidFill>
              <a:srgbClr val="5A76A4"/>
            </a:solidFill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995314" y="9388001"/>
            <a:ext cx="3034455" cy="3459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64552" y="798869"/>
            <a:ext cx="12278859" cy="85965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610723" y="183735"/>
            <a:ext cx="8876373" cy="5597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672809" indent="-672809">
              <a:buBlip>
                <a:blip r:embed="rId3"/>
              </a:buBlip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939800" indent="-666750">
              <a:buBlip>
                <a:blip r:embed="rId4"/>
              </a:buBlip>
              <a:defRPr sz="4200" b="0">
                <a:solidFill>
                  <a:srgbClr val="1895C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1895C6"/>
                </a:solidFill>
              </a:rP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335162" y="-2"/>
            <a:ext cx="2175851" cy="1139427"/>
          </a:xfrm>
          <a:prstGeom prst="rect">
            <a:avLst/>
          </a:prstGeom>
        </p:spPr>
        <p:txBody>
          <a:bodyPr/>
          <a:lstStyle>
            <a:lvl1pPr>
              <a:defRPr sz="4200" b="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6" name="Shape 116"/>
          <p:cNvSpPr/>
          <p:nvPr/>
        </p:nvSpPr>
        <p:spPr>
          <a:xfrm>
            <a:off x="208409" y="229866"/>
            <a:ext cx="1097975" cy="109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895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376092"/>
                </a:solidFill>
              </a:rP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376092"/>
                </a:solidFill>
              </a:rP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376092"/>
                </a:solidFill>
              </a:rP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4pPr>
              <a:buBlip>
                <a:blip r:embed="rId2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50238" y="130950"/>
            <a:ext cx="11704324" cy="21448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2135879" y="9258158"/>
            <a:ext cx="218679" cy="241301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650239" y="2275838"/>
            <a:ext cx="11704322" cy="74777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12135880" y="9258158"/>
            <a:ext cx="218680" cy="241301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algn="ctr" defTabSz="457200">
              <a:defRPr sz="62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50239" y="2275838"/>
            <a:ext cx="11704322" cy="7477763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471487" indent="-471487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algn="l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–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l" defTabSz="4572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defRPr sz="4400" b="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2027508" y="9203972"/>
            <a:ext cx="327052" cy="349674"/>
          </a:xfrm>
          <a:prstGeom prst="rect">
            <a:avLst/>
          </a:prstGeom>
        </p:spPr>
        <p:txBody>
          <a:bodyPr wrap="none" lIns="54186" tIns="54186" rIns="54186" bIns="54186"/>
          <a:lstStyle>
            <a:lvl1pPr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6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 defTabSz="584200">
              <a:spcBef>
                <a:spcPts val="0"/>
              </a:spcBef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3048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584200">
              <a:spcBef>
                <a:spcPts val="3200"/>
              </a:spcBef>
              <a:buSzPct val="75000"/>
              <a:buChar char="•"/>
              <a:defRPr sz="2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 algn="l" defTabSz="584200">
              <a:spcBef>
                <a:spcPts val="3200"/>
              </a:spcBef>
              <a:buSzPct val="75000"/>
              <a:buChar char="•"/>
              <a:defRPr sz="2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 algn="l" defTabSz="584200">
              <a:spcBef>
                <a:spcPts val="3200"/>
              </a:spcBef>
              <a:buSzPct val="75000"/>
              <a:buChar char="•"/>
              <a:defRPr sz="2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 algn="l" defTabSz="584200">
              <a:spcBef>
                <a:spcPts val="3200"/>
              </a:spcBef>
              <a:buSzPct val="75000"/>
              <a:buChar char="•"/>
              <a:defRPr sz="2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 algn="l" defTabSz="584200">
              <a:spcBef>
                <a:spcPts val="3200"/>
              </a:spcBef>
              <a:buSzPct val="75000"/>
              <a:buChar char="•"/>
              <a:defRPr sz="2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1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409048" y="785706"/>
            <a:ext cx="10239023" cy="1"/>
          </a:xfrm>
          <a:prstGeom prst="line">
            <a:avLst/>
          </a:prstGeom>
          <a:ln w="12700">
            <a:solidFill>
              <a:srgbClr val="5E79A6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394286" y="-2"/>
            <a:ext cx="10241283" cy="83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37609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91961" y="9137163"/>
            <a:ext cx="543606" cy="333245"/>
          </a:xfrm>
          <a:prstGeom prst="rect">
            <a:avLst/>
          </a:prstGeom>
          <a:ln w="12700">
            <a:miter lim="400000"/>
          </a:ln>
        </p:spPr>
        <p:txBody>
          <a:bodyPr lIns="65022" tIns="65022" rIns="65022" bIns="65022" anchor="ctr">
            <a:spAutoFit/>
          </a:bodyPr>
          <a:lstStyle>
            <a:lvl1pPr algn="r" defTabSz="914400">
              <a:defRPr sz="1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394286" y="1031803"/>
            <a:ext cx="10241283" cy="872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>
            <a:lvl4pPr>
              <a:buBlip>
                <a:blip r:embed="rId32"/>
              </a:buBlip>
            </a:lvl4pPr>
            <a:lvl5pPr>
              <a:buBlip>
                <a:blip r:embed="rId33"/>
              </a:buBlip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376092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  <p:sldLayoutId id="2147483671" r:id="rId21"/>
    <p:sldLayoutId id="2147483672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0" r:id="rId28"/>
    <p:sldLayoutId id="2147483685" r:id="rId29"/>
    <p:sldLayoutId id="2147483688" r:id="rId30"/>
  </p:sldLayoutIdLst>
  <p:transition xmlns:p14="http://schemas.microsoft.com/office/powerpoint/2010/main" spd="med"/>
  <p:txStyles>
    <p:titleStyle>
      <a:lvl1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1pPr>
      <a:lvl2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2pPr>
      <a:lvl3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3pPr>
      <a:lvl4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4pPr>
      <a:lvl5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5pPr>
      <a:lvl6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6pPr>
      <a:lvl7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7pPr>
      <a:lvl8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8pPr>
      <a:lvl9pPr>
        <a:defRPr sz="22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9pPr>
    </p:titleStyle>
    <p:bodyStyle>
      <a:lvl1pPr algn="just">
        <a:spcBef>
          <a:spcPts val="600"/>
        </a:spcBef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1pPr>
      <a:lvl2pPr algn="just">
        <a:spcBef>
          <a:spcPts val="600"/>
        </a:spcBef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2pPr>
      <a:lvl3pPr algn="just">
        <a:spcBef>
          <a:spcPts val="600"/>
        </a:spcBef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3pPr>
      <a:lvl4pPr marL="224268" indent="-224268" algn="just">
        <a:spcBef>
          <a:spcPts val="600"/>
        </a:spcBef>
        <a:buSzPct val="100000"/>
        <a:buBlip>
          <a:blip r:embed="rId32"/>
        </a:buBlip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4pPr>
      <a:lvl5pPr marL="495300" indent="-222250" algn="just">
        <a:spcBef>
          <a:spcPts val="600"/>
        </a:spcBef>
        <a:buSzPct val="100000"/>
        <a:buBlip>
          <a:blip r:embed="rId33"/>
        </a:buBlip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5pPr>
      <a:lvl6pPr marL="2446017" indent="-160017" algn="just">
        <a:spcBef>
          <a:spcPts val="600"/>
        </a:spcBef>
        <a:buSzPct val="100000"/>
        <a:buChar char="•"/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6pPr>
      <a:lvl7pPr marL="2903217" indent="-160017" algn="just">
        <a:spcBef>
          <a:spcPts val="600"/>
        </a:spcBef>
        <a:buSzPct val="100000"/>
        <a:buChar char="•"/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7pPr>
      <a:lvl8pPr marL="3360418" indent="-160017" algn="just">
        <a:spcBef>
          <a:spcPts val="600"/>
        </a:spcBef>
        <a:buSzPct val="100000"/>
        <a:buChar char="•"/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8pPr>
      <a:lvl9pPr marL="3817618" indent="-160018" algn="just">
        <a:spcBef>
          <a:spcPts val="600"/>
        </a:spcBef>
        <a:buSzPct val="100000"/>
        <a:buChar char="•"/>
        <a:defRPr sz="1400" b="1">
          <a:solidFill>
            <a:srgbClr val="376092"/>
          </a:solidFill>
          <a:latin typeface="Garamond"/>
          <a:ea typeface="Garamond"/>
          <a:cs typeface="Garamond"/>
          <a:sym typeface="Garamond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7716" y="2575047"/>
            <a:ext cx="5396438" cy="2090704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Can You Tell It's Working? Crucial Analytics for the Educational Publisher in Content for Mobile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44801" y="6075853"/>
            <a:ext cx="4688569" cy="338554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Moderator: </a:t>
            </a:r>
          </a:p>
          <a:p>
            <a:pPr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FF"/>
                </a:solidFill>
              </a:rPr>
              <a:t>Rob Abel, Ed.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(IMS Global Learning Consortium, Inc.)</a:t>
            </a: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fr-FR" sz="1800" dirty="0" smtClean="0">
              <a:solidFill>
                <a:srgbClr val="0000FF"/>
              </a:solidFill>
              <a:uFill>
                <a:solidFill>
                  <a:srgbClr val="3A88FE"/>
                </a:solidFill>
              </a:uFill>
              <a:ea typeface="Avenir Book"/>
              <a:sym typeface="Avenir Book"/>
            </a:endParaRP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1800" dirty="0" smtClean="0">
                <a:solidFill>
                  <a:srgbClr val="0000FF"/>
                </a:solidFill>
                <a:uFill>
                  <a:solidFill>
                    <a:srgbClr val="3A88FE"/>
                  </a:solidFill>
                </a:uFill>
                <a:ea typeface="Avenir Book"/>
                <a:sym typeface="Avenir Book"/>
              </a:rPr>
              <a:t>François</a:t>
            </a:r>
            <a:r>
              <a:rPr sz="1800" dirty="0">
                <a:solidFill>
                  <a:srgbClr val="0000FF"/>
                </a:solidFill>
                <a:uFill>
                  <a:solidFill>
                    <a:srgbClr val="3A88FE"/>
                  </a:solidFill>
                </a:uFill>
                <a:ea typeface="Avenir Book"/>
                <a:sym typeface="Avenir Book"/>
              </a:rPr>
              <a:t>-Xavier Hussherr</a:t>
            </a:r>
            <a:r>
              <a:rPr sz="1800" dirty="0">
                <a:solidFill>
                  <a:srgbClr val="0000FF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 </a:t>
            </a:r>
            <a:endParaRPr lang="fr-FR" sz="1800" dirty="0" smtClean="0">
              <a:solidFill>
                <a:srgbClr val="0000FF"/>
              </a:solidFill>
              <a:uFill>
                <a:solidFill>
                  <a:srgbClr val="0099CD"/>
                </a:solidFill>
              </a:uFill>
              <a:ea typeface="Avenir Book"/>
              <a:sym typeface="Avenir Book"/>
            </a:endParaRP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1800" dirty="0" smtClean="0">
                <a:solidFill>
                  <a:schemeClr val="tx1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Founder </a:t>
            </a:r>
            <a:r>
              <a:rPr sz="1800" dirty="0">
                <a:solidFill>
                  <a:schemeClr val="tx1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&amp; </a:t>
            </a:r>
            <a:r>
              <a:rPr sz="1800" dirty="0" smtClean="0">
                <a:solidFill>
                  <a:schemeClr val="tx1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CEO</a:t>
            </a:r>
            <a:r>
              <a:rPr lang="fr-FR" sz="1800" dirty="0" smtClean="0">
                <a:solidFill>
                  <a:schemeClr val="tx1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 Gutenberg </a:t>
            </a:r>
            <a:r>
              <a:rPr lang="fr-FR" sz="1800" dirty="0" err="1" smtClean="0">
                <a:solidFill>
                  <a:schemeClr val="tx1"/>
                </a:solidFill>
                <a:uFill>
                  <a:solidFill>
                    <a:srgbClr val="0099CD"/>
                  </a:solidFill>
                </a:uFill>
                <a:ea typeface="Avenir Book"/>
                <a:sym typeface="Avenir Book"/>
              </a:rPr>
              <a:t>Technology</a:t>
            </a:r>
            <a:endParaRPr sz="1800" dirty="0">
              <a:solidFill>
                <a:schemeClr val="tx1"/>
              </a:solidFill>
              <a:uFill>
                <a:solidFill>
                  <a:srgbClr val="0099CD"/>
                </a:solidFill>
              </a:uFill>
              <a:ea typeface="Avenir Book"/>
              <a:sym typeface="Avenir Book"/>
            </a:endParaRP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FF"/>
                </a:solidFill>
              </a:rPr>
              <a:t>George Moore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CTO (</a:t>
            </a:r>
            <a:r>
              <a:rPr lang="en-US" sz="1800" dirty="0">
                <a:solidFill>
                  <a:schemeClr val="tx1"/>
                </a:solidFill>
              </a:rPr>
              <a:t>Cengage Learning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0" defTabSz="185165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727C81"/>
              </a:solidFill>
              <a:uFill>
                <a:solidFill>
                  <a:srgbClr val="727C81"/>
                </a:solidFill>
              </a:u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185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802" y="1027043"/>
            <a:ext cx="4312248" cy="782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/>
          </p:cNvSpPr>
          <p:nvPr>
            <p:ph type="body" idx="1"/>
          </p:nvPr>
        </p:nvSpPr>
        <p:spPr>
          <a:xfrm>
            <a:off x="1395010" y="183735"/>
            <a:ext cx="11417881" cy="6883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pPr rtl="0" latinLnBrk="1" hangingPunct="0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deepen understanding of their lessons through digital media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372550" y="388659"/>
            <a:ext cx="774917" cy="77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>
            <a:lvl1pPr defTabSz="914400">
              <a:spcBef>
                <a:spcPts val="600"/>
              </a:spcBef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400" dirty="0" smtClean="0">
                <a:solidFill>
                  <a:srgbClr val="FFFFFF"/>
                </a:solidFill>
              </a:rPr>
              <a:t>3</a:t>
            </a:r>
            <a:endParaRPr sz="3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467" y="7112310"/>
            <a:ext cx="108871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dirty="0">
                <a:solidFill>
                  <a:srgbClr val="000000"/>
                </a:solidFill>
              </a:rPr>
              <a:t>Combining the use of statistics with the content of digital books promotes a </a:t>
            </a:r>
            <a:endParaRPr lang="en-US" sz="2400" dirty="0" smtClean="0">
              <a:solidFill>
                <a:srgbClr val="000000"/>
              </a:solidFill>
            </a:endParaRPr>
          </a:p>
          <a:p>
            <a:pPr rtl="0" latinLnBrk="1" hangingPunct="0"/>
            <a:r>
              <a:rPr lang="en-US" sz="2400" dirty="0" smtClean="0">
                <a:solidFill>
                  <a:srgbClr val="000000"/>
                </a:solidFill>
              </a:rPr>
              <a:t>gradual </a:t>
            </a:r>
            <a:r>
              <a:rPr lang="en-US" sz="2400" dirty="0">
                <a:solidFill>
                  <a:srgbClr val="000000"/>
                </a:solidFill>
              </a:rPr>
              <a:t>increase in the duration of study for each unit. This approach permits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rtl="0" latinLnBrk="1" hangingPunct="0"/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more in-depth study of previous courses for advanced students. </a:t>
            </a:r>
          </a:p>
        </p:txBody>
      </p:sp>
      <p:pic>
        <p:nvPicPr>
          <p:cNvPr id="6" name="Picture 5" descr="d0374174-13d4-49a9-b639-8a7e58b88d5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9" y="1163575"/>
            <a:ext cx="9701441" cy="56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2857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body" idx="1"/>
          </p:nvPr>
        </p:nvSpPr>
        <p:spPr>
          <a:xfrm>
            <a:off x="2263092" y="3770736"/>
            <a:ext cx="8578227" cy="1437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90000"/>
              </a:lnSpc>
              <a:defRPr sz="8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600">
                <a:solidFill>
                  <a:srgbClr val="1895C6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1626382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body" idx="1"/>
          </p:nvPr>
        </p:nvSpPr>
        <p:spPr>
          <a:xfrm>
            <a:off x="2263092" y="3770736"/>
            <a:ext cx="8578227" cy="1437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90000"/>
              </a:lnSpc>
              <a:defRPr sz="8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8600" dirty="0" smtClean="0">
                <a:solidFill>
                  <a:srgbClr val="1895C6"/>
                </a:solidFill>
              </a:rPr>
              <a:t>LIVE </a:t>
            </a:r>
            <a:r>
              <a:rPr lang="fr-FR" sz="8600" dirty="0" err="1" smtClean="0">
                <a:solidFill>
                  <a:srgbClr val="1895C6"/>
                </a:solidFill>
              </a:rPr>
              <a:t>Metrics</a:t>
            </a:r>
            <a:endParaRPr sz="8600" dirty="0">
              <a:solidFill>
                <a:srgbClr val="1895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7835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Capture d'écran 2014-10-07 10.11.14.png"/>
          <p:cNvPicPr/>
          <p:nvPr/>
        </p:nvPicPr>
        <p:blipFill>
          <a:blip r:embed="rId3">
            <a:alphaModFix amt="8716"/>
            <a:extLst/>
          </a:blip>
          <a:stretch>
            <a:fillRect/>
          </a:stretch>
        </p:blipFill>
        <p:spPr>
          <a:xfrm rot="5396988">
            <a:off x="4621963" y="1065566"/>
            <a:ext cx="9509026" cy="7080602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/>
          <p:nvPr/>
        </p:nvSpPr>
        <p:spPr>
          <a:xfrm>
            <a:off x="577992" y="460379"/>
            <a:ext cx="11451450" cy="110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4" tIns="126434" rIns="126434" bIns="126434" anchor="ctr">
            <a:spAutoFit/>
          </a:bodyPr>
          <a:lstStyle/>
          <a:p>
            <a:pPr defTabSz="1300460">
              <a:lnSpc>
                <a:spcPct val="110000"/>
              </a:lnSpc>
              <a:defRPr sz="1800"/>
            </a:pPr>
            <a:r>
              <a:rPr sz="51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The more you know, </a:t>
            </a:r>
            <a:r>
              <a:rPr sz="5100">
                <a:solidFill>
                  <a:srgbClr val="81B2E0"/>
                </a:solidFill>
                <a:uFill>
                  <a:solidFill>
                    <a:srgbClr val="555555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the more you fit</a:t>
            </a:r>
          </a:p>
        </p:txBody>
      </p:sp>
      <p:pic>
        <p:nvPicPr>
          <p:cNvPr id="458" name="image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583301" y="8841656"/>
            <a:ext cx="2895814" cy="770449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3792175" y="3620495"/>
            <a:ext cx="5420451" cy="13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1" defTabSz="1300460">
              <a:lnSpc>
                <a:spcPct val="90000"/>
              </a:lnSpc>
              <a:spcBef>
                <a:spcPts val="853"/>
              </a:spcBef>
              <a:tabLst>
                <a:tab pos="740540" algn="l"/>
              </a:tabLst>
              <a:defRPr sz="1800"/>
            </a:pPr>
            <a:r>
              <a:rPr sz="3800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In which city/country </a:t>
            </a:r>
          </a:p>
          <a:p>
            <a:pPr lvl="1" defTabSz="1300460">
              <a:lnSpc>
                <a:spcPct val="90000"/>
              </a:lnSpc>
              <a:spcBef>
                <a:spcPts val="853"/>
              </a:spcBef>
              <a:tabLst>
                <a:tab pos="740540" algn="l"/>
              </a:tabLst>
              <a:defRPr sz="1800"/>
            </a:pPr>
            <a:r>
              <a:rPr sz="3800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my content is used most ?</a:t>
            </a:r>
          </a:p>
        </p:txBody>
      </p:sp>
      <p:sp>
        <p:nvSpPr>
          <p:cNvPr id="460" name="Shape 460"/>
          <p:cNvSpPr/>
          <p:nvPr/>
        </p:nvSpPr>
        <p:spPr>
          <a:xfrm>
            <a:off x="1329748" y="7280735"/>
            <a:ext cx="5038228" cy="157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3100" b="1">
                <a:solidFill>
                  <a:srgbClr val="E68F4C"/>
                </a:solidFill>
                <a:latin typeface="Calibri"/>
                <a:ea typeface="Calibri"/>
                <a:cs typeface="Calibri"/>
                <a:sym typeface="Calibri"/>
              </a:rPr>
              <a:t>Which are the pages/ebooks</a:t>
            </a:r>
          </a:p>
          <a:p>
            <a:pPr lvl="0">
              <a:defRPr sz="1800"/>
            </a:pPr>
            <a:r>
              <a:rPr sz="3100" b="1">
                <a:solidFill>
                  <a:srgbClr val="E68F4C"/>
                </a:solidFill>
                <a:latin typeface="Calibri"/>
                <a:ea typeface="Calibri"/>
                <a:cs typeface="Calibri"/>
                <a:sym typeface="Calibri"/>
              </a:rPr>
              <a:t>with the most number </a:t>
            </a:r>
          </a:p>
          <a:p>
            <a:pPr lvl="0">
              <a:defRPr sz="1800"/>
            </a:pPr>
            <a:r>
              <a:rPr sz="3100" b="1">
                <a:solidFill>
                  <a:srgbClr val="E68F4C"/>
                </a:solidFill>
                <a:latin typeface="Calibri"/>
                <a:ea typeface="Calibri"/>
                <a:cs typeface="Calibri"/>
                <a:sym typeface="Calibri"/>
              </a:rPr>
              <a:t>of highlights/notes ? </a:t>
            </a:r>
          </a:p>
        </p:txBody>
      </p:sp>
      <p:sp>
        <p:nvSpPr>
          <p:cNvPr id="461" name="Shape 461"/>
          <p:cNvSpPr/>
          <p:nvPr/>
        </p:nvSpPr>
        <p:spPr>
          <a:xfrm>
            <a:off x="1576901" y="2326100"/>
            <a:ext cx="3910547" cy="110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3100" b="1">
                <a:solidFill>
                  <a:srgbClr val="D65C44"/>
                </a:solidFill>
                <a:latin typeface="Calibri"/>
                <a:ea typeface="Calibri"/>
                <a:cs typeface="Calibri"/>
                <a:sym typeface="Calibri"/>
              </a:rPr>
              <a:t>When unique users </a:t>
            </a:r>
          </a:p>
          <a:p>
            <a:pPr lvl="0">
              <a:defRPr sz="1800"/>
            </a:pPr>
            <a:r>
              <a:rPr sz="3100" b="1">
                <a:solidFill>
                  <a:srgbClr val="D65C44"/>
                </a:solidFill>
                <a:latin typeface="Calibri"/>
                <a:ea typeface="Calibri"/>
                <a:cs typeface="Calibri"/>
                <a:sym typeface="Calibri"/>
              </a:rPr>
              <a:t>use the most the app ? </a:t>
            </a:r>
          </a:p>
        </p:txBody>
      </p:sp>
      <p:sp>
        <p:nvSpPr>
          <p:cNvPr id="462" name="Shape 462"/>
          <p:cNvSpPr/>
          <p:nvPr/>
        </p:nvSpPr>
        <p:spPr>
          <a:xfrm>
            <a:off x="6811617" y="2121073"/>
            <a:ext cx="4642081" cy="1119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3100" b="1">
                <a:solidFill>
                  <a:srgbClr val="02519A"/>
                </a:solidFill>
                <a:latin typeface="Calibri"/>
                <a:ea typeface="Calibri"/>
                <a:cs typeface="Calibri"/>
                <a:sym typeface="Calibri"/>
              </a:rPr>
              <a:t>How many new users </a:t>
            </a:r>
          </a:p>
          <a:p>
            <a:pPr lvl="0">
              <a:defRPr sz="1800"/>
            </a:pPr>
            <a:r>
              <a:rPr sz="3100" b="1">
                <a:solidFill>
                  <a:srgbClr val="02519A"/>
                </a:solidFill>
                <a:latin typeface="Calibri"/>
                <a:ea typeface="Calibri"/>
                <a:cs typeface="Calibri"/>
                <a:sym typeface="Calibri"/>
              </a:rPr>
              <a:t>in the past following days ?</a:t>
            </a:r>
          </a:p>
        </p:txBody>
      </p:sp>
      <p:sp>
        <p:nvSpPr>
          <p:cNvPr id="463" name="Shape 463"/>
          <p:cNvSpPr/>
          <p:nvPr/>
        </p:nvSpPr>
        <p:spPr>
          <a:xfrm>
            <a:off x="894463" y="3781110"/>
            <a:ext cx="2174138" cy="120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2300" b="1">
                <a:solidFill>
                  <a:srgbClr val="40A660"/>
                </a:solidFill>
                <a:latin typeface="Calibri"/>
                <a:ea typeface="Calibri"/>
                <a:cs typeface="Calibri"/>
                <a:sym typeface="Calibri"/>
              </a:rPr>
              <a:t>How many users </a:t>
            </a:r>
          </a:p>
          <a:p>
            <a:pPr lvl="0">
              <a:defRPr sz="1800"/>
            </a:pPr>
            <a:r>
              <a:rPr sz="2300" b="1">
                <a:solidFill>
                  <a:srgbClr val="40A660"/>
                </a:solidFill>
                <a:latin typeface="Calibri"/>
                <a:ea typeface="Calibri"/>
                <a:cs typeface="Calibri"/>
                <a:sym typeface="Calibri"/>
              </a:rPr>
              <a:t>have updated </a:t>
            </a:r>
          </a:p>
          <a:p>
            <a:pPr lvl="0">
              <a:defRPr sz="1800"/>
            </a:pPr>
            <a:r>
              <a:rPr sz="2300" b="1">
                <a:solidFill>
                  <a:srgbClr val="40A660"/>
                </a:solidFill>
                <a:latin typeface="Calibri"/>
                <a:ea typeface="Calibri"/>
                <a:cs typeface="Calibri"/>
                <a:sym typeface="Calibri"/>
              </a:rPr>
              <a:t>their content ? </a:t>
            </a:r>
          </a:p>
        </p:txBody>
      </p:sp>
      <p:sp>
        <p:nvSpPr>
          <p:cNvPr id="464" name="Shape 464"/>
          <p:cNvSpPr/>
          <p:nvPr/>
        </p:nvSpPr>
        <p:spPr>
          <a:xfrm>
            <a:off x="7113233" y="5341351"/>
            <a:ext cx="3584348" cy="92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1" defTabSz="1300460">
              <a:lnSpc>
                <a:spcPct val="90000"/>
              </a:lnSpc>
              <a:spcBef>
                <a:spcPts val="853"/>
              </a:spcBef>
              <a:tabLst>
                <a:tab pos="740540" algn="l"/>
              </a:tabLst>
              <a:defRPr sz="1800"/>
            </a:pPr>
            <a:r>
              <a:rPr sz="2400" b="1">
                <a:latin typeface="Calibri"/>
                <a:ea typeface="Calibri"/>
                <a:cs typeface="Calibri"/>
                <a:sym typeface="Calibri"/>
              </a:rPr>
              <a:t>What is the second</a:t>
            </a:r>
          </a:p>
          <a:p>
            <a:pPr lvl="1" defTabSz="1300460">
              <a:lnSpc>
                <a:spcPct val="90000"/>
              </a:lnSpc>
              <a:spcBef>
                <a:spcPts val="853"/>
              </a:spcBef>
              <a:tabLst>
                <a:tab pos="740540" algn="l"/>
              </a:tabLst>
              <a:defRPr sz="1800"/>
            </a:pPr>
            <a:r>
              <a:rPr sz="2400" b="1">
                <a:latin typeface="Calibri"/>
                <a:ea typeface="Calibri"/>
                <a:cs typeface="Calibri"/>
                <a:sym typeface="Calibri"/>
              </a:rPr>
              <a:t>content that my user buy ?</a:t>
            </a:r>
          </a:p>
        </p:txBody>
      </p:sp>
      <p:sp>
        <p:nvSpPr>
          <p:cNvPr id="465" name="Shape 465"/>
          <p:cNvSpPr/>
          <p:nvPr/>
        </p:nvSpPr>
        <p:spPr>
          <a:xfrm>
            <a:off x="2781093" y="5569935"/>
            <a:ext cx="3262064" cy="85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2300">
                <a:solidFill>
                  <a:srgbClr val="B0971C"/>
                </a:solidFill>
                <a:latin typeface="Calibri"/>
                <a:ea typeface="Calibri"/>
                <a:cs typeface="Calibri"/>
                <a:sym typeface="Calibri"/>
              </a:rPr>
              <a:t>How many pages are read </a:t>
            </a:r>
          </a:p>
          <a:p>
            <a:pPr lvl="0">
              <a:defRPr sz="1800"/>
            </a:pPr>
            <a:r>
              <a:rPr sz="2300">
                <a:solidFill>
                  <a:srgbClr val="B0971C"/>
                </a:solidFill>
                <a:latin typeface="Calibri"/>
                <a:ea typeface="Calibri"/>
                <a:cs typeface="Calibri"/>
                <a:sym typeface="Calibri"/>
              </a:rPr>
              <a:t>per day per unique user ?</a:t>
            </a:r>
          </a:p>
        </p:txBody>
      </p:sp>
      <p:sp>
        <p:nvSpPr>
          <p:cNvPr id="466" name="Shape 466"/>
          <p:cNvSpPr/>
          <p:nvPr/>
        </p:nvSpPr>
        <p:spPr>
          <a:xfrm>
            <a:off x="8027014" y="7268172"/>
            <a:ext cx="3056960" cy="76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lvl="0">
              <a:defRPr sz="1800"/>
            </a:pPr>
            <a:r>
              <a:rPr sz="2000" b="1">
                <a:solidFill>
                  <a:srgbClr val="996FB4"/>
                </a:solidFill>
              </a:rPr>
              <a:t>How much time per page </a:t>
            </a:r>
          </a:p>
          <a:p>
            <a:pPr lvl="0">
              <a:defRPr sz="1800"/>
            </a:pPr>
            <a:r>
              <a:rPr sz="2000" b="1">
                <a:solidFill>
                  <a:srgbClr val="996FB4"/>
                </a:solidFill>
              </a:rPr>
              <a:t>a unique user spend ?</a:t>
            </a:r>
          </a:p>
        </p:txBody>
      </p:sp>
    </p:spTree>
    <p:extLst>
      <p:ext uri="{BB962C8B-B14F-4D97-AF65-F5344CB8AC3E}">
        <p14:creationId xmlns:p14="http://schemas.microsoft.com/office/powerpoint/2010/main" val="3762923175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10.png" descr="Capture d'écran 2014-05-22 08.22.11.png"/>
          <p:cNvPicPr/>
          <p:nvPr/>
        </p:nvPicPr>
        <p:blipFill>
          <a:blip r:embed="rId3">
            <a:extLst/>
          </a:blip>
          <a:srcRect l="17533" t="18146" r="7897" b="18145"/>
          <a:stretch>
            <a:fillRect/>
          </a:stretch>
        </p:blipFill>
        <p:spPr>
          <a:xfrm>
            <a:off x="418051" y="1671822"/>
            <a:ext cx="6716954" cy="358660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71" name="Shape 471"/>
          <p:cNvSpPr/>
          <p:nvPr/>
        </p:nvSpPr>
        <p:spPr>
          <a:xfrm>
            <a:off x="557333" y="442317"/>
            <a:ext cx="11451450" cy="110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4" tIns="126434" rIns="126434" bIns="126434" anchor="ctr">
            <a:spAutoFit/>
          </a:bodyPr>
          <a:lstStyle>
            <a:lvl1pPr defTabSz="914400">
              <a:lnSpc>
                <a:spcPct val="110000"/>
              </a:lnSpc>
              <a:defRPr sz="36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100"/>
              <a:t>Real time dashboard</a:t>
            </a:r>
          </a:p>
        </p:txBody>
      </p:sp>
      <p:pic>
        <p:nvPicPr>
          <p:cNvPr id="472" name="image8.png" descr="Capture d'écran 2014-05-16 16.33.04.png"/>
          <p:cNvPicPr/>
          <p:nvPr/>
        </p:nvPicPr>
        <p:blipFill>
          <a:blip r:embed="rId4">
            <a:extLst/>
          </a:blip>
          <a:srcRect l="66103" t="41583" r="18039" b="50888"/>
          <a:stretch>
            <a:fillRect/>
          </a:stretch>
        </p:blipFill>
        <p:spPr>
          <a:xfrm>
            <a:off x="3824154" y="2447054"/>
            <a:ext cx="2358727" cy="700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1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583301" y="8841656"/>
            <a:ext cx="2895814" cy="77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Capture d'écran 2014-10-07 19.01.20.png"/>
          <p:cNvPicPr/>
          <p:nvPr/>
        </p:nvPicPr>
        <p:blipFill>
          <a:blip r:embed="rId6">
            <a:extLst/>
          </a:blip>
          <a:srcRect b="5778"/>
          <a:stretch>
            <a:fillRect/>
          </a:stretch>
        </p:blipFill>
        <p:spPr>
          <a:xfrm>
            <a:off x="5309220" y="3686918"/>
            <a:ext cx="7621060" cy="4039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Capture d'écran 2014-10-07 19.01.20.png"/>
          <p:cNvPicPr/>
          <p:nvPr/>
        </p:nvPicPr>
        <p:blipFill>
          <a:blip r:embed="rId6">
            <a:extLst/>
          </a:blip>
          <a:srcRect l="25025" t="42498" r="61773" b="46346"/>
          <a:stretch>
            <a:fillRect/>
          </a:stretch>
        </p:blipFill>
        <p:spPr>
          <a:xfrm>
            <a:off x="6621541" y="5229465"/>
            <a:ext cx="1621288" cy="77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Capture d'écran 2014-10-07 19.04.3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924" y="5411219"/>
            <a:ext cx="7209145" cy="374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Capture d'écran 2014-10-07 19.04.38.png"/>
          <p:cNvPicPr/>
          <p:nvPr/>
        </p:nvPicPr>
        <p:blipFill>
          <a:blip r:embed="rId7">
            <a:extLst/>
          </a:blip>
          <a:srcRect l="42793" t="19187" r="31291" b="69629"/>
          <a:stretch>
            <a:fillRect/>
          </a:stretch>
        </p:blipFill>
        <p:spPr>
          <a:xfrm>
            <a:off x="1834505" y="6086839"/>
            <a:ext cx="3318738" cy="7433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7240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 advAuto="0"/>
      <p:bldP spid="470" grpId="1" animBg="1" advAuto="0"/>
      <p:bldP spid="472" grpId="0" animBg="1" advAuto="0"/>
      <p:bldP spid="472" grpId="1" animBg="1" advAuto="0"/>
      <p:bldP spid="474" grpId="0" animBg="1" advAuto="0"/>
      <p:bldP spid="474" grpId="1" animBg="1" advAuto="0"/>
      <p:bldP spid="475" grpId="0" animBg="1" advAuto="0"/>
      <p:bldP spid="475" grpId="1" animBg="1" advAuto="0"/>
      <p:bldP spid="476" grpId="0" animBg="1" advAuto="0"/>
      <p:bldP spid="47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557333" y="442317"/>
            <a:ext cx="11451450" cy="110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4" tIns="126434" rIns="126434" bIns="126434" anchor="ctr">
            <a:spAutoFit/>
          </a:bodyPr>
          <a:lstStyle/>
          <a:p>
            <a:pPr defTabSz="1300460">
              <a:lnSpc>
                <a:spcPct val="110000"/>
              </a:lnSpc>
              <a:defRPr sz="1800"/>
            </a:pPr>
            <a:r>
              <a:rPr sz="5100">
                <a:solidFill>
                  <a:srgbClr val="555555"/>
                </a:solidFill>
                <a:uFill>
                  <a:solidFill>
                    <a:srgbClr val="555555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Analyse its </a:t>
            </a:r>
            <a:r>
              <a:rPr sz="5100">
                <a:solidFill>
                  <a:srgbClr val="81B2E0"/>
                </a:solidFill>
                <a:uFill>
                  <a:solidFill>
                    <a:srgbClr val="555555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user path</a:t>
            </a:r>
          </a:p>
        </p:txBody>
      </p:sp>
      <p:pic>
        <p:nvPicPr>
          <p:cNvPr id="488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583301" y="8841656"/>
            <a:ext cx="2895814" cy="77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Capture d'écran 2014-10-07 19.13.0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333" y="2055670"/>
            <a:ext cx="11451450" cy="6249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6805096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557333" y="442317"/>
            <a:ext cx="11451450" cy="110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4" tIns="126434" rIns="126434" bIns="126434" anchor="ctr">
            <a:spAutoFit/>
          </a:bodyPr>
          <a:lstStyle/>
          <a:p>
            <a:pPr defTabSz="1300460">
              <a:lnSpc>
                <a:spcPct val="110000"/>
              </a:lnSpc>
              <a:defRPr sz="1800"/>
            </a:pPr>
            <a:r>
              <a:rPr sz="51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r>
              <a:rPr sz="5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5100">
                <a:solidFill>
                  <a:srgbClr val="81B2E0"/>
                </a:solidFill>
                <a:latin typeface="Calibri"/>
                <a:ea typeface="Calibri"/>
                <a:cs typeface="Calibri"/>
                <a:sym typeface="Calibri"/>
              </a:rPr>
              <a:t>customer engagement</a:t>
            </a:r>
          </a:p>
        </p:txBody>
      </p:sp>
      <p:pic>
        <p:nvPicPr>
          <p:cNvPr id="482" name="Capture d'écran 2014-10-07 10.28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373" y="1547887"/>
            <a:ext cx="10601748" cy="7250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583301" y="8841656"/>
            <a:ext cx="2895814" cy="7704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0161628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body" idx="1"/>
          </p:nvPr>
        </p:nvSpPr>
        <p:spPr>
          <a:xfrm>
            <a:off x="2263092" y="3770736"/>
            <a:ext cx="8578227" cy="1437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90000"/>
              </a:lnSpc>
              <a:defRPr sz="8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4400" dirty="0" smtClean="0">
                <a:solidFill>
                  <a:srgbClr val="1895C6"/>
                </a:solidFill>
              </a:rPr>
              <a:t>Gutenberg </a:t>
            </a:r>
            <a:r>
              <a:rPr lang="fr-FR" sz="4400" dirty="0" err="1" smtClean="0">
                <a:solidFill>
                  <a:srgbClr val="1895C6"/>
                </a:solidFill>
              </a:rPr>
              <a:t>Technology</a:t>
            </a:r>
            <a:r>
              <a:rPr lang="fr-FR" sz="4400" dirty="0" smtClean="0">
                <a:solidFill>
                  <a:srgbClr val="1895C6"/>
                </a:solidFill>
              </a:rPr>
              <a:t> </a:t>
            </a:r>
            <a:r>
              <a:rPr lang="fr-FR" sz="4400" dirty="0" err="1" smtClean="0">
                <a:solidFill>
                  <a:srgbClr val="1895C6"/>
                </a:solidFill>
              </a:rPr>
              <a:t>Study</a:t>
            </a:r>
            <a:endParaRPr sz="4400" dirty="0">
              <a:solidFill>
                <a:srgbClr val="1895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62385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/>
          </p:cNvSpPr>
          <p:nvPr>
            <p:ph type="body" idx="1"/>
          </p:nvPr>
        </p:nvSpPr>
        <p:spPr>
          <a:xfrm>
            <a:off x="1395010" y="183735"/>
            <a:ext cx="11092085" cy="720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pPr rtl="0" latinLnBrk="1" hangingPunct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tablet textbook acclaimed by students</a:t>
            </a:r>
          </a:p>
        </p:txBody>
      </p:sp>
      <p:sp>
        <p:nvSpPr>
          <p:cNvPr id="743" name="Shape 743"/>
          <p:cNvSpPr/>
          <p:nvPr/>
        </p:nvSpPr>
        <p:spPr>
          <a:xfrm>
            <a:off x="372550" y="388659"/>
            <a:ext cx="774917" cy="77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>
            <a:lvl1pPr defTabSz="914400">
              <a:spcBef>
                <a:spcPts val="600"/>
              </a:spcBef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400" dirty="0" smtClean="0">
                <a:solidFill>
                  <a:srgbClr val="FFFFFF"/>
                </a:solidFill>
              </a:rPr>
              <a:t>1</a:t>
            </a:r>
            <a:endParaRPr sz="3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009" y="1186472"/>
            <a:ext cx="10887169" cy="798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Do </a:t>
            </a:r>
            <a:r>
              <a:rPr lang="en-US" sz="1600" dirty="0">
                <a:solidFill>
                  <a:srgbClr val="000000"/>
                </a:solidFill>
              </a:rPr>
              <a:t>students read their textbooks when available on a tablet? Gutenberg Technology conducted an extensive </a:t>
            </a:r>
            <a:r>
              <a:rPr lang="en-US" sz="1600" dirty="0" smtClean="0">
                <a:solidFill>
                  <a:srgbClr val="000000"/>
                </a:solidFill>
              </a:rPr>
              <a:t>survey </a:t>
            </a:r>
            <a:r>
              <a:rPr lang="en-US" sz="1600" dirty="0">
                <a:solidFill>
                  <a:srgbClr val="000000"/>
                </a:solidFill>
              </a:rPr>
              <a:t>of over 4500 students, equipped with tablets, in three countries over ten consecutive weeks.</a:t>
            </a:r>
          </a:p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Statistical </a:t>
            </a:r>
            <a:r>
              <a:rPr lang="en-US" sz="1600" dirty="0">
                <a:solidFill>
                  <a:srgbClr val="000000"/>
                </a:solidFill>
              </a:rPr>
              <a:t>data on tablet use highlighted several key points:</a:t>
            </a:r>
          </a:p>
          <a:p>
            <a:pPr rtl="0" latinLnBrk="1" hangingPunct="0"/>
            <a:r>
              <a:rPr lang="en-US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>
                <a:solidFill>
                  <a:srgbClr val="000000"/>
                </a:solidFill>
              </a:rPr>
              <a:t>. Students refer to 18 pages a week when using a tablet.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As the following figures show, this study objectively highlights that significant student interest exists in reading digital books on a tablet:</a:t>
            </a:r>
          </a:p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rtl="0" latinLnBrk="1" hangingPunct="0"/>
            <a:endParaRPr lang="en-US" dirty="0">
              <a:solidFill>
                <a:srgbClr val="000000"/>
              </a:solidFill>
            </a:endParaRPr>
          </a:p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rtl="0" latinLnBrk="1" hangingPunct="0"/>
            <a:endParaRPr lang="en-US" dirty="0">
              <a:solidFill>
                <a:srgbClr val="000000"/>
              </a:solidFill>
            </a:endParaRPr>
          </a:p>
          <a:p>
            <a:pPr rtl="0" latinLnBrk="1" hangingPunct="0"/>
            <a:endParaRPr lang="en-US" dirty="0" smtClean="0">
              <a:solidFill>
                <a:srgbClr val="000000"/>
              </a:solidFill>
            </a:endParaRPr>
          </a:p>
          <a:p>
            <a:pPr rtl="0" latinLnBrk="1" hangingPunct="0"/>
            <a:endParaRPr lang="en-US" dirty="0">
              <a:solidFill>
                <a:srgbClr val="000000"/>
              </a:solidFill>
            </a:endParaRPr>
          </a:p>
          <a:p>
            <a:pPr rtl="0" latinLnBrk="1" hangingPunct="0"/>
            <a:endParaRPr lang="en-US" dirty="0">
              <a:solidFill>
                <a:srgbClr val="000000"/>
              </a:solidFill>
            </a:endParaRP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Our study found that the digital book is quickly adopted by students and teachers in the classroom where the use of digital media averaged 44.23% for the last five weeks of the study. Actually, the use of digital media is similar to that of </a:t>
            </a:r>
            <a:r>
              <a:rPr lang="en-US" sz="1600" dirty="0" smtClean="0">
                <a:solidFill>
                  <a:srgbClr val="000000"/>
                </a:solidFill>
              </a:rPr>
              <a:t> paper </a:t>
            </a:r>
            <a:r>
              <a:rPr lang="en-US" sz="1600" dirty="0">
                <a:solidFill>
                  <a:srgbClr val="000000"/>
                </a:solidFill>
              </a:rPr>
              <a:t>books after three weeks of use (58% on average, according to the French reports from the IGEN : printed textbook : situation and perspective - march 2012).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The number of pages students read on a tablet continued to increase from an average of 18 pages per week to a peak of 23 pages per week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rtl="0" latinLnBrk="1" hangingPunct="0"/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3" name="Picture 2" descr="1f62f6ae-6270-4000-bd5c-dadeb608d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98" y="3512835"/>
            <a:ext cx="7714270" cy="35242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/>
          </p:cNvSpPr>
          <p:nvPr>
            <p:ph type="body" idx="1"/>
          </p:nvPr>
        </p:nvSpPr>
        <p:spPr>
          <a:xfrm>
            <a:off x="1395010" y="183735"/>
            <a:ext cx="11092085" cy="7202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pPr rtl="0" latinLnBrk="1" hangingPunct="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Interactive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eatures help students retain knowledge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372550" y="388659"/>
            <a:ext cx="774917" cy="774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>
            <a:lvl1pPr defTabSz="914400">
              <a:spcBef>
                <a:spcPts val="600"/>
              </a:spcBef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400" dirty="0" smtClean="0">
                <a:solidFill>
                  <a:srgbClr val="FFFFFF"/>
                </a:solidFill>
              </a:rPr>
              <a:t>2</a:t>
            </a:r>
            <a:endParaRPr sz="3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009" y="5350786"/>
            <a:ext cx="1050809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0000"/>
                </a:solidFill>
              </a:rPr>
              <a:t>Students enjoyed becoming familiar with the interactive features of the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en-US" sz="2400" dirty="0" smtClean="0">
                <a:solidFill>
                  <a:srgbClr val="000000"/>
                </a:solidFill>
              </a:rPr>
              <a:t>various books</a:t>
            </a:r>
            <a:r>
              <a:rPr lang="en-US" sz="2400" dirty="0">
                <a:solidFill>
                  <a:srgbClr val="000000"/>
                </a:solidFill>
              </a:rPr>
              <a:t>. For example, highlighting functions were used on average </a:t>
            </a:r>
            <a:r>
              <a:rPr lang="en-US" sz="2400" dirty="0" smtClean="0">
                <a:solidFill>
                  <a:srgbClr val="000000"/>
                </a:solidFill>
              </a:rPr>
              <a:t>by47.7</a:t>
            </a:r>
            <a:r>
              <a:rPr lang="en-US" sz="2400" dirty="0">
                <a:solidFill>
                  <a:srgbClr val="000000"/>
                </a:solidFill>
              </a:rPr>
              <a:t>% of </a:t>
            </a:r>
            <a:r>
              <a:rPr lang="en-US" sz="2400" dirty="0" smtClean="0">
                <a:solidFill>
                  <a:srgbClr val="000000"/>
                </a:solidFill>
              </a:rPr>
              <a:t>students</a:t>
            </a:r>
            <a:r>
              <a:rPr lang="en-US" sz="2400" dirty="0">
                <a:solidFill>
                  <a:srgbClr val="000000"/>
                </a:solidFill>
              </a:rPr>
              <a:t>. The average number of highlights increased during the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en-US" sz="2400" dirty="0" smtClean="0">
                <a:solidFill>
                  <a:srgbClr val="000000"/>
                </a:solidFill>
              </a:rPr>
              <a:t>study </a:t>
            </a:r>
            <a:r>
              <a:rPr lang="en-US" sz="2400" dirty="0">
                <a:solidFill>
                  <a:srgbClr val="000000"/>
                </a:solidFill>
              </a:rPr>
              <a:t>from three </a:t>
            </a:r>
            <a:r>
              <a:rPr lang="en-US" sz="2400" dirty="0" smtClean="0">
                <a:solidFill>
                  <a:srgbClr val="000000"/>
                </a:solidFill>
              </a:rPr>
              <a:t>highlights </a:t>
            </a:r>
            <a:r>
              <a:rPr lang="en-US" sz="2400" dirty="0">
                <a:solidFill>
                  <a:srgbClr val="000000"/>
                </a:solidFill>
              </a:rPr>
              <a:t>per student per week during the first week to six highlights per student </a:t>
            </a:r>
            <a:r>
              <a:rPr lang="en-US" sz="2400" dirty="0" smtClean="0">
                <a:solidFill>
                  <a:srgbClr val="000000"/>
                </a:solidFill>
              </a:rPr>
              <a:t>per </a:t>
            </a:r>
            <a:r>
              <a:rPr lang="en-US" sz="2400" dirty="0">
                <a:solidFill>
                  <a:srgbClr val="000000"/>
                </a:solidFill>
              </a:rPr>
              <a:t>week </a:t>
            </a:r>
            <a:r>
              <a:rPr lang="en-US" sz="2400" dirty="0" smtClean="0">
                <a:solidFill>
                  <a:srgbClr val="000000"/>
                </a:solidFill>
              </a:rPr>
              <a:t>during </a:t>
            </a:r>
            <a:r>
              <a:rPr lang="en-US" sz="2400" dirty="0">
                <a:solidFill>
                  <a:srgbClr val="000000"/>
                </a:solidFill>
              </a:rPr>
              <a:t>the tenth week.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4" name="Picture 3" descr="25395f15-6a57-4592-acbc-d9257cdf04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9" y="1637511"/>
            <a:ext cx="11771998" cy="32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2857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825</Words>
  <Application>Microsoft Macintosh PowerPoint</Application>
  <PresentationFormat>Custom</PresentationFormat>
  <Paragraphs>74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How Can You Tell It's Working? Crucial Analytics for the Educational Publisher in Content for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GUTENBERG TECHNOLOGY AS YOUR  STRATEGIC PARTNER</dc:title>
  <cp:lastModifiedBy>francois hussherr</cp:lastModifiedBy>
  <cp:revision>14</cp:revision>
  <dcterms:modified xsi:type="dcterms:W3CDTF">2015-05-21T14:10:23Z</dcterms:modified>
</cp:coreProperties>
</file>