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7" r:id="rId2"/>
  </p:sldMasterIdLst>
  <p:notesMasterIdLst>
    <p:notesMasterId r:id="rId10"/>
  </p:notesMasterIdLst>
  <p:sldIdLst>
    <p:sldId id="260" r:id="rId3"/>
    <p:sldId id="261" r:id="rId4"/>
    <p:sldId id="277" r:id="rId5"/>
    <p:sldId id="274" r:id="rId6"/>
    <p:sldId id="268" r:id="rId7"/>
    <p:sldId id="278" r:id="rId8"/>
    <p:sldId id="280" r:id="rId9"/>
  </p:sldIdLst>
  <p:sldSz cx="9144000" cy="6858000" type="screen4x3"/>
  <p:notesSz cx="6797675" cy="985678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127" charset="0"/>
        <a:ea typeface="ＭＳ Ｐゴシック" pitchFamily="127" charset="-128"/>
        <a:cs typeface="ＭＳ Ｐゴシック" pitchFamily="127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Groth" initials="MG" lastIdx="4" clrIdx="0">
    <p:extLst>
      <p:ext uri="{19B8F6BF-5375-455C-9EA6-DF929625EA0E}">
        <p15:presenceInfo xmlns:p15="http://schemas.microsoft.com/office/powerpoint/2012/main" userId="S-1-5-21-93268019-628043591-903097961-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72" autoAdjust="0"/>
  </p:normalViewPr>
  <p:slideViewPr>
    <p:cSldViewPr snapToGrid="0" snapToObjects="1"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9" d="100"/>
          <a:sy n="59" d="100"/>
        </p:scale>
        <p:origin x="-2508" y="-90"/>
      </p:cViewPr>
      <p:guideLst>
        <p:guide orient="horz" pos="310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7A6FD-F257-4404-8DD8-1DB65DBBD718}" type="datetimeFigureOut">
              <a:rPr lang="en-US" smtClean="0"/>
              <a:pPr/>
              <a:t>5/15/2015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FDF81-A0BD-4E3B-A328-20DDD6BF90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69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FDF81-A0BD-4E3B-A328-20DDD6BF90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847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FDF81-A0BD-4E3B-A328-20DDD6BF907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20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FDF81-A0BD-4E3B-A328-20DDD6BF907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946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FDF81-A0BD-4E3B-A328-20DDD6BF907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974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UB_PPT_1106-0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820" y="2994192"/>
            <a:ext cx="7302827" cy="1470025"/>
          </a:xfrm>
        </p:spPr>
        <p:txBody>
          <a:bodyPr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820" y="4099860"/>
            <a:ext cx="6095580" cy="909918"/>
          </a:xfrm>
        </p:spPr>
        <p:txBody>
          <a:bodyPr/>
          <a:lstStyle>
            <a:lvl1pPr marL="0" indent="0" algn="l">
              <a:buNone/>
              <a:defRPr>
                <a:solidFill>
                  <a:srgbClr val="45454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C726B-2551-4CD0-ACF9-9676A9D5BCCE}" type="datetimeFigureOut">
              <a:rPr lang="en-US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6E933-640B-4A04-AE41-2361AC98B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FE29-1BB4-4E9A-A4A9-65FC4DE6B9ED}" type="datetimeFigureOut">
              <a:rPr lang="en-US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06010-7342-4878-A904-E734D13180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400" y="2852738"/>
            <a:ext cx="7340600" cy="1143000"/>
          </a:xfrm>
        </p:spPr>
        <p:txBody>
          <a:bodyPr/>
          <a:lstStyle>
            <a:lvl1pPr algn="l">
              <a:defRPr sz="3600" b="1">
                <a:solidFill>
                  <a:srgbClr val="A6E3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DDB444-50B5-403A-935C-69E95C2BA5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77B40D-0919-4ADD-8243-90CB738F10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3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UB_PPT_1106-03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17500" y="246063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7500" y="12398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0EF9CD0-EB0C-4008-AC43-2F12DF65207B}" type="datetimeFigureOut">
              <a:rPr lang="en-US"/>
              <a:pPr>
                <a:defRPr/>
              </a:pPr>
              <a:t>5/15/2015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9BD37D0-2335-429C-9319-3859B70B1E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4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800" kern="1200">
          <a:solidFill>
            <a:schemeClr val="bg1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2400" kern="1200">
          <a:solidFill>
            <a:srgbClr val="454545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400" kern="1200">
          <a:solidFill>
            <a:srgbClr val="7F7F7F"/>
          </a:solidFill>
          <a:latin typeface="+mn-lt"/>
          <a:ea typeface="ＭＳ Ｐゴシック" pitchFamily="127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2000" kern="1200">
          <a:solidFill>
            <a:srgbClr val="7F7F7F"/>
          </a:solidFill>
          <a:latin typeface="+mn-lt"/>
          <a:ea typeface="ＭＳ Ｐゴシック" pitchFamily="127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kern="1200">
          <a:solidFill>
            <a:srgbClr val="7F7F7F"/>
          </a:solidFill>
          <a:latin typeface="+mn-lt"/>
          <a:ea typeface="ＭＳ Ｐゴシック" pitchFamily="127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»"/>
        <a:defRPr kern="1200">
          <a:solidFill>
            <a:srgbClr val="7F7F7F"/>
          </a:solidFill>
          <a:latin typeface="+mn-lt"/>
          <a:ea typeface="ＭＳ Ｐゴシック" pitchFamily="12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3DDB444-50B5-403A-935C-69E95C2BA55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077B40D-0919-4ADD-8243-90CB738F108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03" name="Picture 6" descr="PUB_PPT_08172-0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53052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127" charset="-128"/>
          <a:cs typeface="ＭＳ Ｐゴシック" pitchFamily="127" charset="-128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127" charset="0"/>
          <a:ea typeface="ＭＳ Ｐゴシック" pitchFamily="127" charset="-128"/>
          <a:cs typeface="ＭＳ Ｐゴシック" pitchFamily="127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3200" kern="1200">
          <a:solidFill>
            <a:schemeClr val="tx1"/>
          </a:solidFill>
          <a:latin typeface="+mn-lt"/>
          <a:ea typeface="ＭＳ Ｐゴシック" pitchFamily="127" charset="-128"/>
          <a:cs typeface="ＭＳ Ｐゴシック" pitchFamily="127" charset="-128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8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•"/>
        <a:defRPr sz="24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–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127" charset="0"/>
        <a:buChar char="»"/>
        <a:defRPr sz="2000" kern="1200">
          <a:solidFill>
            <a:schemeClr val="tx1"/>
          </a:solidFill>
          <a:latin typeface="+mn-lt"/>
          <a:ea typeface="ＭＳ Ｐゴシック" pitchFamily="12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 idx="4294967295"/>
          </p:nvPr>
        </p:nvSpPr>
        <p:spPr>
          <a:xfrm>
            <a:off x="1841500" y="2770491"/>
            <a:ext cx="7302500" cy="207446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A6E3FF"/>
                </a:solidFill>
                <a:latin typeface="Arial" pitchFamily="127" charset="0"/>
                <a:ea typeface="Arial" pitchFamily="127" charset="0"/>
                <a:cs typeface="Arial" pitchFamily="127" charset="0"/>
              </a:rPr>
              <a:t>Trends in Mobile Phone Reading</a:t>
            </a:r>
            <a:r>
              <a:rPr lang="en-US" sz="3200" b="1" dirty="0">
                <a:solidFill>
                  <a:srgbClr val="A6E3FF"/>
                </a:solidFill>
                <a:latin typeface="Arial" pitchFamily="127" charset="0"/>
                <a:ea typeface="Arial" pitchFamily="127" charset="0"/>
                <a:cs typeface="Arial" pitchFamily="127" charset="0"/>
              </a:rPr>
              <a:t/>
            </a:r>
            <a:br>
              <a:rPr lang="en-US" sz="3200" b="1" dirty="0">
                <a:solidFill>
                  <a:srgbClr val="A6E3FF"/>
                </a:solidFill>
                <a:latin typeface="Arial" pitchFamily="127" charset="0"/>
                <a:ea typeface="Arial" pitchFamily="127" charset="0"/>
                <a:cs typeface="Arial" pitchFamily="127" charset="0"/>
              </a:rPr>
            </a:b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Randy Petway, EVP, Global Product Strategy, Publishing Technology</a:t>
            </a:r>
            <a:br>
              <a:rPr lang="en-GB" sz="1600" b="1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IDPF Digital Book 2015, May 27, 2:25 – 3:05 pm</a:t>
            </a:r>
            <a:r>
              <a:rPr lang="en-GB" sz="2400" b="1" dirty="0" smtClean="0">
                <a:solidFill>
                  <a:srgbClr val="A6E3FF"/>
                </a:solidFill>
                <a:latin typeface="Arial" pitchFamily="127" charset="0"/>
                <a:ea typeface="Arial" pitchFamily="127" charset="0"/>
                <a:cs typeface="Arial" pitchFamily="127" charset="0"/>
              </a:rPr>
              <a:t/>
            </a:r>
            <a:br>
              <a:rPr lang="en-GB" sz="2400" b="1" dirty="0" smtClean="0">
                <a:solidFill>
                  <a:srgbClr val="A6E3FF"/>
                </a:solidFill>
                <a:latin typeface="Arial" pitchFamily="127" charset="0"/>
                <a:ea typeface="Arial" pitchFamily="127" charset="0"/>
                <a:cs typeface="Arial" pitchFamily="127" charset="0"/>
              </a:rPr>
            </a:br>
            <a:endParaRPr lang="en-US" sz="2400" dirty="0"/>
          </a:p>
        </p:txBody>
      </p:sp>
      <p:sp>
        <p:nvSpPr>
          <p:cNvPr id="3" name="Subtitle 2"/>
          <p:cNvSpPr txBox="1">
            <a:spLocks/>
          </p:cNvSpPr>
          <p:nvPr/>
        </p:nvSpPr>
        <p:spPr bwMode="auto">
          <a:xfrm>
            <a:off x="117983" y="6356550"/>
            <a:ext cx="4866972" cy="6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127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A6E3FF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@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6E3FF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publishingtech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A6E3FF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     #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6E3FF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mobilereading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A6E3FF"/>
              </a:solidFill>
              <a:effectLst/>
              <a:uLnTx/>
              <a:uFillTx/>
              <a:latin typeface="Arial" pitchFamily="34" charset="0"/>
              <a:ea typeface="ＭＳ Ｐゴシック" pitchFamily="127" charset="-128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499" y="246063"/>
            <a:ext cx="8692029" cy="796925"/>
          </a:xfrm>
        </p:spPr>
        <p:txBody>
          <a:bodyPr/>
          <a:lstStyle/>
          <a:p>
            <a:pPr lvl="0"/>
            <a:r>
              <a:rPr lang="en-US" sz="2400" b="1" dirty="0" smtClean="0">
                <a:solidFill>
                  <a:srgbClr val="0093D3">
                    <a:lumMod val="40000"/>
                    <a:lumOff val="60000"/>
                  </a:srgbClr>
                </a:solidFill>
                <a:latin typeface="Helvetica" pitchFamily="34" charset="0"/>
                <a:cs typeface="Arial"/>
              </a:rPr>
              <a:t>Discovering a Trend:  The Rise of Mobile Phone Reading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200270" y="1889919"/>
            <a:ext cx="8229600" cy="4434116"/>
          </a:xfrm>
        </p:spPr>
        <p:txBody>
          <a:bodyPr/>
          <a:lstStyle/>
          <a:p>
            <a:pPr marL="800100" eaLnBrk="0" hangingPunc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The mobile phone is rising in popularity among </a:t>
            </a: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US </a:t>
            </a: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readers.</a:t>
            </a:r>
          </a:p>
          <a:p>
            <a:pPr marL="800100" eaLnBrk="0" hangingPunc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Publishing Technology partnered with </a:t>
            </a:r>
            <a:r>
              <a:rPr lang="en-US" sz="2200" dirty="0" err="1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OnePoll</a:t>
            </a: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 to conduct a survey of </a:t>
            </a:r>
            <a:r>
              <a:rPr lang="en-US" sz="2200" dirty="0" smtClean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1,500 US respondents</a:t>
            </a:r>
            <a:endParaRPr lang="en-US" sz="2200" dirty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800100" eaLnBrk="0" hangingPunc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Findings reveal mobile reading habits and roadblocks by age, gender and region, along with top consumer choices for devices, platforms and genres</a:t>
            </a:r>
          </a:p>
          <a:p>
            <a:pPr marL="800100" eaLnBrk="0" hangingPunc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Font typeface="Wingdings" pitchFamily="2" charset="2"/>
              <a:buChar char="§"/>
            </a:pPr>
            <a:r>
              <a:rPr lang="en-US" sz="2200" dirty="0">
                <a:solidFill>
                  <a:srgbClr val="231F20"/>
                </a:solidFill>
                <a:latin typeface="Helvetica" pitchFamily="127" charset="0"/>
                <a:ea typeface="ヒラギノ角ゴ Pro W3" pitchFamily="127" charset="-128"/>
              </a:rPr>
              <a:t>User experience remains the most significant constraint</a:t>
            </a:r>
          </a:p>
          <a:p>
            <a:pPr marL="800100" eaLnBrk="0" hangingPunct="0">
              <a:lnSpc>
                <a:spcPct val="114000"/>
              </a:lnSpc>
              <a:spcAft>
                <a:spcPts val="600"/>
              </a:spcAft>
              <a:buClr>
                <a:srgbClr val="67A1C6"/>
              </a:buClr>
              <a:buNone/>
            </a:pPr>
            <a:endParaRPr lang="en-US" sz="2000" dirty="0" smtClean="0">
              <a:solidFill>
                <a:srgbClr val="231F20"/>
              </a:solidFill>
              <a:latin typeface="Helvetica" pitchFamily="127" charset="0"/>
              <a:ea typeface="ヒラギノ角ゴ Pro W3" pitchFamily="127" charset="-128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17983" y="6356550"/>
            <a:ext cx="4866972" cy="6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127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@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publishingtech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     #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mobilereading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54545"/>
              </a:solidFill>
              <a:effectLst/>
              <a:uLnTx/>
              <a:uFillTx/>
              <a:latin typeface="Arial" pitchFamily="34" charset="0"/>
              <a:ea typeface="ＭＳ Ｐゴシック" pitchFamily="127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9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191" y="1196060"/>
            <a:ext cx="6124001" cy="49839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93D3">
                    <a:lumMod val="40000"/>
                    <a:lumOff val="60000"/>
                  </a:srgbClr>
                </a:solidFill>
                <a:latin typeface="Helvetica" pitchFamily="34" charset="0"/>
                <a:cs typeface="Arial"/>
              </a:rPr>
              <a:t>Mobile Phone Use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17983" y="6356550"/>
            <a:ext cx="4866972" cy="6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127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@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publishingtech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     #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mobilereading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54545"/>
              </a:solidFill>
              <a:effectLst/>
              <a:uLnTx/>
              <a:uFillTx/>
              <a:latin typeface="Arial" pitchFamily="34" charset="0"/>
              <a:ea typeface="ＭＳ Ｐゴシック" pitchFamily="127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9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93D3">
                    <a:lumMod val="40000"/>
                    <a:lumOff val="60000"/>
                  </a:srgbClr>
                </a:solidFill>
                <a:latin typeface="Helvetica" pitchFamily="34" charset="0"/>
                <a:cs typeface="Arial"/>
              </a:rPr>
              <a:t>Genres Most Read on Mobile Phones</a:t>
            </a:r>
            <a:endParaRPr lang="en-US" sz="24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17983" y="6356550"/>
            <a:ext cx="4866972" cy="6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127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@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publishingtech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     #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mobilereading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54545"/>
              </a:solidFill>
              <a:effectLst/>
              <a:uLnTx/>
              <a:uFillTx/>
              <a:latin typeface="Arial" pitchFamily="34" charset="0"/>
              <a:ea typeface="ＭＳ Ｐゴシック" pitchFamily="127" charset="-128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992" y="1229258"/>
            <a:ext cx="6365980" cy="4832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816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14" y="2136358"/>
            <a:ext cx="8611239" cy="2579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93D3">
                    <a:lumMod val="40000"/>
                    <a:lumOff val="60000"/>
                  </a:srgbClr>
                </a:solidFill>
                <a:latin typeface="Helvetica" pitchFamily="34" charset="0"/>
                <a:cs typeface="Arial"/>
              </a:rPr>
              <a:t>Where Consumers Read on Their Mobile Phones</a:t>
            </a:r>
            <a:endParaRPr lang="en-US" sz="24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 bwMode="auto">
          <a:xfrm>
            <a:off x="117983" y="6356550"/>
            <a:ext cx="4866972" cy="6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127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@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publishingtech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     #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mobilereading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54545"/>
              </a:solidFill>
              <a:effectLst/>
              <a:uLnTx/>
              <a:uFillTx/>
              <a:latin typeface="Arial" pitchFamily="34" charset="0"/>
              <a:ea typeface="ＭＳ Ｐゴシック" pitchFamily="127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09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0093D3">
                    <a:lumMod val="40000"/>
                    <a:lumOff val="60000"/>
                  </a:srgbClr>
                </a:solidFill>
                <a:latin typeface="Helvetica" pitchFamily="34" charset="0"/>
                <a:cs typeface="Arial"/>
              </a:rPr>
              <a:t>Mobile Reader Demographics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17983" y="6356550"/>
            <a:ext cx="4866972" cy="632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127" charset="0"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@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publishingtech</a:t>
            </a: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     #</a:t>
            </a: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454545"/>
                </a:solidFill>
                <a:effectLst/>
                <a:uLnTx/>
                <a:uFillTx/>
                <a:latin typeface="Arial" pitchFamily="34" charset="0"/>
                <a:ea typeface="ＭＳ Ｐゴシック" pitchFamily="127" charset="-128"/>
                <a:cs typeface="Arial" pitchFamily="34" charset="0"/>
              </a:rPr>
              <a:t>mobilereading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rgbClr val="454545"/>
              </a:solidFill>
              <a:effectLst/>
              <a:uLnTx/>
              <a:uFillTx/>
              <a:latin typeface="Arial" pitchFamily="34" charset="0"/>
              <a:ea typeface="ＭＳ Ｐゴシック" pitchFamily="127" charset="-128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12" y="2160881"/>
            <a:ext cx="8709837" cy="269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67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br>
              <a:rPr lang="en-US" dirty="0" smtClean="0"/>
            </a:br>
            <a:r>
              <a:rPr lang="en-US" sz="2000" dirty="0" smtClean="0"/>
              <a:t>Pam Krauss, Pam Krauss Books, @ditmas5</a:t>
            </a:r>
            <a:br>
              <a:rPr lang="en-US" sz="2000" dirty="0" smtClean="0"/>
            </a:br>
            <a:r>
              <a:rPr lang="en-US" sz="2000" dirty="0" smtClean="0"/>
              <a:t>Ralph Lazaro, </a:t>
            </a:r>
            <a:r>
              <a:rPr lang="en-US" sz="2000" dirty="0" err="1" smtClean="0"/>
              <a:t>Findaway</a:t>
            </a:r>
            <a:r>
              <a:rPr lang="en-US" sz="2000" dirty="0"/>
              <a:t>, @</a:t>
            </a:r>
            <a:r>
              <a:rPr lang="en-US" sz="2000" dirty="0" err="1"/>
              <a:t>ralphlazaro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Nathan </a:t>
            </a:r>
            <a:r>
              <a:rPr lang="en-US" sz="2000" dirty="0" err="1" smtClean="0"/>
              <a:t>Maharaj</a:t>
            </a:r>
            <a:r>
              <a:rPr lang="en-US" sz="2000" dirty="0" smtClean="0"/>
              <a:t>, KOBO</a:t>
            </a:r>
            <a:r>
              <a:rPr lang="en-US" sz="2000" dirty="0"/>
              <a:t>, </a:t>
            </a:r>
            <a:r>
              <a:rPr lang="en-US" sz="2000" dirty="0" smtClean="0"/>
              <a:t>@</a:t>
            </a:r>
            <a:r>
              <a:rPr lang="en-US" sz="2000" dirty="0" err="1" smtClean="0"/>
              <a:t>nrmaharaj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48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3210</TotalTime>
  <Words>119</Words>
  <Application>Microsoft Office PowerPoint</Application>
  <PresentationFormat>On-screen Show (4:3)</PresentationFormat>
  <Paragraphs>21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ＭＳ Ｐゴシック</vt:lpstr>
      <vt:lpstr>Arial</vt:lpstr>
      <vt:lpstr>Calibri</vt:lpstr>
      <vt:lpstr>Helvetica</vt:lpstr>
      <vt:lpstr>Wingdings</vt:lpstr>
      <vt:lpstr>ヒラギノ角ゴ Pro W3</vt:lpstr>
      <vt:lpstr>Office Theme</vt:lpstr>
      <vt:lpstr>1_Custom Design</vt:lpstr>
      <vt:lpstr>Trends in Mobile Phone Reading Randy Petway, EVP, Global Product Strategy, Publishing Technology IDPF Digital Book 2015, May 27, 2:25 – 3:05 pm </vt:lpstr>
      <vt:lpstr>Discovering a Trend:  The Rise of Mobile Phone Reading </vt:lpstr>
      <vt:lpstr>Mobile Phone Use </vt:lpstr>
      <vt:lpstr>Genres Most Read on Mobile Phones</vt:lpstr>
      <vt:lpstr>Where Consumers Read on Their Mobile Phones</vt:lpstr>
      <vt:lpstr>Mobile Reader Demographics </vt:lpstr>
      <vt:lpstr>Discussion Pam Krauss, Pam Krauss Books, @ditmas5 Ralph Lazaro, Findaway, @ralphlazaro Nathan Maharaj, KOBO, @nrmaharaj</vt:lpstr>
    </vt:vector>
  </TitlesOfParts>
  <Company>Aloft Group,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Aloft Group</dc:creator>
  <cp:lastModifiedBy>Erin</cp:lastModifiedBy>
  <cp:revision>105</cp:revision>
  <cp:lastPrinted>2013-04-10T13:12:38Z</cp:lastPrinted>
  <dcterms:created xsi:type="dcterms:W3CDTF">2012-08-17T15:46:11Z</dcterms:created>
  <dcterms:modified xsi:type="dcterms:W3CDTF">2015-05-15T12:08:38Z</dcterms:modified>
</cp:coreProperties>
</file>