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0"/>
  </p:notesMasterIdLst>
  <p:sldIdLst>
    <p:sldId id="273" r:id="rId3"/>
    <p:sldId id="259" r:id="rId4"/>
    <p:sldId id="270" r:id="rId5"/>
    <p:sldId id="258" r:id="rId6"/>
    <p:sldId id="265" r:id="rId7"/>
    <p:sldId id="257" r:id="rId8"/>
    <p:sldId id="260" r:id="rId9"/>
    <p:sldId id="271" r:id="rId10"/>
    <p:sldId id="272" r:id="rId11"/>
    <p:sldId id="261" r:id="rId12"/>
    <p:sldId id="269" r:id="rId13"/>
    <p:sldId id="262" r:id="rId14"/>
    <p:sldId id="266" r:id="rId15"/>
    <p:sldId id="263" r:id="rId16"/>
    <p:sldId id="264" r:id="rId17"/>
    <p:sldId id="267" r:id="rId18"/>
    <p:sldId id="268" r:id="rId19"/>
  </p:sldIdLst>
  <p:sldSz cx="9144000" cy="6858000" type="screen4x3"/>
  <p:notesSz cx="6858000" cy="9144000"/>
  <p:defaultTextStyle>
    <a:defPPr>
      <a:defRPr lang="en-US"/>
    </a:defPPr>
    <a:lvl1pPr algn="r" rtl="0" fontAlgn="base">
      <a:spcBef>
        <a:spcPct val="0"/>
      </a:spcBef>
      <a:spcAft>
        <a:spcPct val="0"/>
      </a:spcAft>
      <a:defRPr sz="1200" b="1" kern="1200">
        <a:solidFill>
          <a:srgbClr val="0A64A0"/>
        </a:solidFill>
        <a:latin typeface="Tahoma" charset="0"/>
        <a:ea typeface="ＭＳ Ｐゴシック" charset="0"/>
        <a:cs typeface="+mn-cs"/>
      </a:defRPr>
    </a:lvl1pPr>
    <a:lvl2pPr marL="457200" algn="r" rtl="0" fontAlgn="base">
      <a:spcBef>
        <a:spcPct val="0"/>
      </a:spcBef>
      <a:spcAft>
        <a:spcPct val="0"/>
      </a:spcAft>
      <a:defRPr sz="1200" b="1" kern="1200">
        <a:solidFill>
          <a:srgbClr val="0A64A0"/>
        </a:solidFill>
        <a:latin typeface="Tahoma" charset="0"/>
        <a:ea typeface="ＭＳ Ｐゴシック" charset="0"/>
        <a:cs typeface="+mn-cs"/>
      </a:defRPr>
    </a:lvl2pPr>
    <a:lvl3pPr marL="914400" algn="r" rtl="0" fontAlgn="base">
      <a:spcBef>
        <a:spcPct val="0"/>
      </a:spcBef>
      <a:spcAft>
        <a:spcPct val="0"/>
      </a:spcAft>
      <a:defRPr sz="1200" b="1" kern="1200">
        <a:solidFill>
          <a:srgbClr val="0A64A0"/>
        </a:solidFill>
        <a:latin typeface="Tahoma" charset="0"/>
        <a:ea typeface="ＭＳ Ｐゴシック" charset="0"/>
        <a:cs typeface="+mn-cs"/>
      </a:defRPr>
    </a:lvl3pPr>
    <a:lvl4pPr marL="1371600" algn="r" rtl="0" fontAlgn="base">
      <a:spcBef>
        <a:spcPct val="0"/>
      </a:spcBef>
      <a:spcAft>
        <a:spcPct val="0"/>
      </a:spcAft>
      <a:defRPr sz="1200" b="1" kern="1200">
        <a:solidFill>
          <a:srgbClr val="0A64A0"/>
        </a:solidFill>
        <a:latin typeface="Tahoma" charset="0"/>
        <a:ea typeface="ＭＳ Ｐゴシック" charset="0"/>
        <a:cs typeface="+mn-cs"/>
      </a:defRPr>
    </a:lvl4pPr>
    <a:lvl5pPr marL="1828800" algn="r" rtl="0" fontAlgn="base">
      <a:spcBef>
        <a:spcPct val="0"/>
      </a:spcBef>
      <a:spcAft>
        <a:spcPct val="0"/>
      </a:spcAft>
      <a:defRPr sz="1200" b="1" kern="1200">
        <a:solidFill>
          <a:srgbClr val="0A64A0"/>
        </a:solidFill>
        <a:latin typeface="Tahoma" charset="0"/>
        <a:ea typeface="ＭＳ Ｐゴシック" charset="0"/>
        <a:cs typeface="+mn-cs"/>
      </a:defRPr>
    </a:lvl5pPr>
    <a:lvl6pPr marL="2286000" algn="l" defTabSz="457200" rtl="0" eaLnBrk="1" latinLnBrk="0" hangingPunct="1">
      <a:defRPr sz="1200" b="1" kern="1200">
        <a:solidFill>
          <a:srgbClr val="0A64A0"/>
        </a:solidFill>
        <a:latin typeface="Tahoma" charset="0"/>
        <a:ea typeface="ＭＳ Ｐゴシック" charset="0"/>
        <a:cs typeface="+mn-cs"/>
      </a:defRPr>
    </a:lvl6pPr>
    <a:lvl7pPr marL="2743200" algn="l" defTabSz="457200" rtl="0" eaLnBrk="1" latinLnBrk="0" hangingPunct="1">
      <a:defRPr sz="1200" b="1" kern="1200">
        <a:solidFill>
          <a:srgbClr val="0A64A0"/>
        </a:solidFill>
        <a:latin typeface="Tahoma" charset="0"/>
        <a:ea typeface="ＭＳ Ｐゴシック" charset="0"/>
        <a:cs typeface="+mn-cs"/>
      </a:defRPr>
    </a:lvl7pPr>
    <a:lvl8pPr marL="3200400" algn="l" defTabSz="457200" rtl="0" eaLnBrk="1" latinLnBrk="0" hangingPunct="1">
      <a:defRPr sz="1200" b="1" kern="1200">
        <a:solidFill>
          <a:srgbClr val="0A64A0"/>
        </a:solidFill>
        <a:latin typeface="Tahoma" charset="0"/>
        <a:ea typeface="ＭＳ Ｐゴシック" charset="0"/>
        <a:cs typeface="+mn-cs"/>
      </a:defRPr>
    </a:lvl8pPr>
    <a:lvl9pPr marL="3657600" algn="l" defTabSz="457200" rtl="0" eaLnBrk="1" latinLnBrk="0" hangingPunct="1">
      <a:defRPr sz="1200" b="1" kern="1200">
        <a:solidFill>
          <a:srgbClr val="0A64A0"/>
        </a:solidFill>
        <a:latin typeface="Tahoma"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31C"/>
    <a:srgbClr val="7C851C"/>
    <a:srgbClr val="0A64A0"/>
    <a:srgbClr val="85AA0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75" autoAdjust="0"/>
  </p:normalViewPr>
  <p:slideViewPr>
    <p:cSldViewPr>
      <p:cViewPr varScale="1">
        <p:scale>
          <a:sx n="63" d="100"/>
          <a:sy n="63" d="100"/>
        </p:scale>
        <p:origin x="-2624" y="-104"/>
      </p:cViewPr>
      <p:guideLst>
        <p:guide orient="horz" pos="2160"/>
        <p:guide pos="2880"/>
      </p:guideLst>
    </p:cSldViewPr>
  </p:slideViewPr>
  <p:notesTextViewPr>
    <p:cViewPr>
      <p:scale>
        <a:sx n="100" d="100"/>
        <a:sy n="100" d="100"/>
      </p:scale>
      <p:origin x="0" y="336"/>
    </p:cViewPr>
  </p:notesTextViewPr>
  <p:sorterViewPr>
    <p:cViewPr>
      <p:scale>
        <a:sx n="184" d="100"/>
        <a:sy n="184" d="100"/>
      </p:scale>
      <p:origin x="0" y="24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BDC57-0734-A745-B68C-B17CCCD04106}" type="doc">
      <dgm:prSet loTypeId="urn:microsoft.com/office/officeart/2005/8/layout/matrix3" loCatId="" qsTypeId="urn:microsoft.com/office/officeart/2005/8/quickstyle/simple1" qsCatId="simple" csTypeId="urn:microsoft.com/office/officeart/2005/8/colors/accent1_4" csCatId="accent1" phldr="1"/>
      <dgm:spPr/>
      <dgm:t>
        <a:bodyPr/>
        <a:lstStyle/>
        <a:p>
          <a:endParaRPr lang="en-US"/>
        </a:p>
      </dgm:t>
    </dgm:pt>
    <dgm:pt modelId="{675D9CA2-7ECA-6141-A11B-FE2DA23F86B3}">
      <dgm:prSet phldrT="[Text]"/>
      <dgm:spPr/>
      <dgm:t>
        <a:bodyPr/>
        <a:lstStyle/>
        <a:p>
          <a:r>
            <a:rPr lang="en-US" b="1" dirty="0" smtClean="0">
              <a:solidFill>
                <a:srgbClr val="000000"/>
              </a:solidFill>
            </a:rPr>
            <a:t>Users who want to update personal EPUB collections with their own content</a:t>
          </a:r>
          <a:endParaRPr lang="en-US" b="1" dirty="0">
            <a:solidFill>
              <a:srgbClr val="000000"/>
            </a:solidFill>
          </a:endParaRPr>
        </a:p>
      </dgm:t>
    </dgm:pt>
    <dgm:pt modelId="{D0C7031D-20F3-3F40-8CAB-87350C3DEBB5}" type="parTrans" cxnId="{39BC5462-C7CD-D24E-9F21-475646B833F6}">
      <dgm:prSet/>
      <dgm:spPr/>
      <dgm:t>
        <a:bodyPr/>
        <a:lstStyle/>
        <a:p>
          <a:endParaRPr lang="en-US"/>
        </a:p>
      </dgm:t>
    </dgm:pt>
    <dgm:pt modelId="{8346D4C4-D200-D748-8FAF-0274CE1ACF47}" type="sibTrans" cxnId="{39BC5462-C7CD-D24E-9F21-475646B833F6}">
      <dgm:prSet/>
      <dgm:spPr/>
      <dgm:t>
        <a:bodyPr/>
        <a:lstStyle/>
        <a:p>
          <a:endParaRPr lang="en-US"/>
        </a:p>
      </dgm:t>
    </dgm:pt>
    <dgm:pt modelId="{C1B68F62-9D06-DE47-AC76-31A1246F0188}">
      <dgm:prSet phldrT="[Text]"/>
      <dgm:spPr/>
      <dgm:t>
        <a:bodyPr/>
        <a:lstStyle/>
        <a:p>
          <a:r>
            <a:rPr lang="en-US" b="1" dirty="0" smtClean="0">
              <a:solidFill>
                <a:srgbClr val="000000"/>
              </a:solidFill>
            </a:rPr>
            <a:t>Easy creation of </a:t>
          </a:r>
        </a:p>
        <a:p>
          <a:r>
            <a:rPr lang="en-US" b="1" dirty="0" smtClean="0">
              <a:solidFill>
                <a:srgbClr val="000000"/>
              </a:solidFill>
            </a:rPr>
            <a:t>3</a:t>
          </a:r>
          <a:r>
            <a:rPr lang="en-US" b="1" baseline="30000" dirty="0" smtClean="0">
              <a:solidFill>
                <a:srgbClr val="000000"/>
              </a:solidFill>
            </a:rPr>
            <a:t>rd</a:t>
          </a:r>
          <a:r>
            <a:rPr lang="en-US" b="1" dirty="0" smtClean="0">
              <a:solidFill>
                <a:srgbClr val="000000"/>
              </a:solidFill>
            </a:rPr>
            <a:t> Party EPUB content assets</a:t>
          </a:r>
          <a:endParaRPr lang="en-US" b="1" dirty="0">
            <a:solidFill>
              <a:srgbClr val="000000"/>
            </a:solidFill>
          </a:endParaRPr>
        </a:p>
      </dgm:t>
    </dgm:pt>
    <dgm:pt modelId="{4094CB25-5183-6B4A-B04A-FBC7CB2F6521}" type="parTrans" cxnId="{90FCE4BA-63A8-EE41-8845-1ACE913068D6}">
      <dgm:prSet/>
      <dgm:spPr/>
      <dgm:t>
        <a:bodyPr/>
        <a:lstStyle/>
        <a:p>
          <a:endParaRPr lang="en-US"/>
        </a:p>
      </dgm:t>
    </dgm:pt>
    <dgm:pt modelId="{D0B632BA-3C7C-BD4B-BCEB-70B9B800AB27}" type="sibTrans" cxnId="{90FCE4BA-63A8-EE41-8845-1ACE913068D6}">
      <dgm:prSet/>
      <dgm:spPr/>
      <dgm:t>
        <a:bodyPr/>
        <a:lstStyle/>
        <a:p>
          <a:endParaRPr lang="en-US"/>
        </a:p>
      </dgm:t>
    </dgm:pt>
    <dgm:pt modelId="{6D31F0CC-66C7-9D42-825C-CDD63388E43A}">
      <dgm:prSet phldrT="[Text]"/>
      <dgm:spPr/>
      <dgm:t>
        <a:bodyPr/>
        <a:lstStyle/>
        <a:p>
          <a:r>
            <a:rPr lang="en-US" b="1" dirty="0" smtClean="0">
              <a:solidFill>
                <a:srgbClr val="000000"/>
              </a:solidFill>
            </a:rPr>
            <a:t>Creating annotations which can be shared across EPUB files</a:t>
          </a:r>
          <a:endParaRPr lang="en-US" b="1" dirty="0">
            <a:solidFill>
              <a:srgbClr val="000000"/>
            </a:solidFill>
          </a:endParaRPr>
        </a:p>
      </dgm:t>
    </dgm:pt>
    <dgm:pt modelId="{CB2B7692-ED11-1143-921D-0D0C96470773}" type="parTrans" cxnId="{F0A8A920-8292-254D-B172-8A061F191E41}">
      <dgm:prSet/>
      <dgm:spPr/>
      <dgm:t>
        <a:bodyPr/>
        <a:lstStyle/>
        <a:p>
          <a:endParaRPr lang="en-US"/>
        </a:p>
      </dgm:t>
    </dgm:pt>
    <dgm:pt modelId="{9269FB6F-F3CC-5347-8249-D27D61266056}" type="sibTrans" cxnId="{F0A8A920-8292-254D-B172-8A061F191E41}">
      <dgm:prSet/>
      <dgm:spPr/>
      <dgm:t>
        <a:bodyPr/>
        <a:lstStyle/>
        <a:p>
          <a:endParaRPr lang="en-US"/>
        </a:p>
      </dgm:t>
    </dgm:pt>
    <dgm:pt modelId="{B0DEC4FE-D0E0-D44B-B10B-F16ADA0C7648}">
      <dgm:prSet phldrT="[Text]" phldr="1"/>
      <dgm:spPr/>
      <dgm:t>
        <a:bodyPr/>
        <a:lstStyle/>
        <a:p>
          <a:endParaRPr lang="en-US"/>
        </a:p>
      </dgm:t>
    </dgm:pt>
    <dgm:pt modelId="{FBD5C940-3109-904C-B2AB-CD755CADA987}" type="parTrans" cxnId="{198A3639-A908-0E41-8F0B-85F2765308A3}">
      <dgm:prSet/>
      <dgm:spPr/>
      <dgm:t>
        <a:bodyPr/>
        <a:lstStyle/>
        <a:p>
          <a:endParaRPr lang="en-US"/>
        </a:p>
      </dgm:t>
    </dgm:pt>
    <dgm:pt modelId="{D743DD1B-8BED-B54B-BB0E-691CDACBD993}" type="sibTrans" cxnId="{198A3639-A908-0E41-8F0B-85F2765308A3}">
      <dgm:prSet/>
      <dgm:spPr/>
      <dgm:t>
        <a:bodyPr/>
        <a:lstStyle/>
        <a:p>
          <a:endParaRPr lang="en-US"/>
        </a:p>
      </dgm:t>
    </dgm:pt>
    <dgm:pt modelId="{CE979973-0A05-0142-89A0-14264F9BB2BA}">
      <dgm:prSet phldrT="[Text]"/>
      <dgm:spPr/>
      <dgm:t>
        <a:bodyPr/>
        <a:lstStyle/>
        <a:p>
          <a:r>
            <a:rPr lang="en-US" b="1" dirty="0" smtClean="0">
              <a:solidFill>
                <a:srgbClr val="000000"/>
              </a:solidFill>
            </a:rPr>
            <a:t>Creating assessment driven and dynamic EPUB content that adapts to a student’s reading and learning style</a:t>
          </a:r>
          <a:endParaRPr lang="en-US" b="1" dirty="0">
            <a:solidFill>
              <a:srgbClr val="000000"/>
            </a:solidFill>
          </a:endParaRPr>
        </a:p>
      </dgm:t>
    </dgm:pt>
    <dgm:pt modelId="{C2EBD8B3-E973-D64B-A568-598627840C12}" type="parTrans" cxnId="{A05BDD7D-9115-9C42-A0D0-630AC00DF3D0}">
      <dgm:prSet/>
      <dgm:spPr/>
      <dgm:t>
        <a:bodyPr/>
        <a:lstStyle/>
        <a:p>
          <a:endParaRPr lang="en-US"/>
        </a:p>
      </dgm:t>
    </dgm:pt>
    <dgm:pt modelId="{269AB90F-69CA-4F43-BB78-6FF996E6DF84}" type="sibTrans" cxnId="{A05BDD7D-9115-9C42-A0D0-630AC00DF3D0}">
      <dgm:prSet/>
      <dgm:spPr/>
      <dgm:t>
        <a:bodyPr/>
        <a:lstStyle/>
        <a:p>
          <a:endParaRPr lang="en-US"/>
        </a:p>
      </dgm:t>
    </dgm:pt>
    <dgm:pt modelId="{84310E64-7A5A-834D-BE16-A098FF20D1CE}" type="pres">
      <dgm:prSet presAssocID="{455BDC57-0734-A745-B68C-B17CCCD04106}" presName="matrix" presStyleCnt="0">
        <dgm:presLayoutVars>
          <dgm:chMax val="1"/>
          <dgm:dir/>
          <dgm:resizeHandles val="exact"/>
        </dgm:presLayoutVars>
      </dgm:prSet>
      <dgm:spPr/>
      <dgm:t>
        <a:bodyPr/>
        <a:lstStyle/>
        <a:p>
          <a:endParaRPr lang="en-US"/>
        </a:p>
      </dgm:t>
    </dgm:pt>
    <dgm:pt modelId="{9313DED5-947B-0E45-8655-D847CF3E9C43}" type="pres">
      <dgm:prSet presAssocID="{455BDC57-0734-A745-B68C-B17CCCD04106}" presName="diamond" presStyleLbl="bgShp" presStyleIdx="0" presStyleCnt="1"/>
      <dgm:spPr/>
    </dgm:pt>
    <dgm:pt modelId="{8F891B6C-63C0-FD4A-AA5D-33895827894B}" type="pres">
      <dgm:prSet presAssocID="{455BDC57-0734-A745-B68C-B17CCCD04106}" presName="quad1" presStyleLbl="node1" presStyleIdx="0" presStyleCnt="4">
        <dgm:presLayoutVars>
          <dgm:chMax val="0"/>
          <dgm:chPref val="0"/>
          <dgm:bulletEnabled val="1"/>
        </dgm:presLayoutVars>
      </dgm:prSet>
      <dgm:spPr/>
      <dgm:t>
        <a:bodyPr/>
        <a:lstStyle/>
        <a:p>
          <a:endParaRPr lang="en-US"/>
        </a:p>
      </dgm:t>
    </dgm:pt>
    <dgm:pt modelId="{07BD7951-0B19-384D-8F64-C6A8CB33B902}" type="pres">
      <dgm:prSet presAssocID="{455BDC57-0734-A745-B68C-B17CCCD04106}" presName="quad2" presStyleLbl="node1" presStyleIdx="1" presStyleCnt="4">
        <dgm:presLayoutVars>
          <dgm:chMax val="0"/>
          <dgm:chPref val="0"/>
          <dgm:bulletEnabled val="1"/>
        </dgm:presLayoutVars>
      </dgm:prSet>
      <dgm:spPr/>
      <dgm:t>
        <a:bodyPr/>
        <a:lstStyle/>
        <a:p>
          <a:endParaRPr lang="en-US"/>
        </a:p>
      </dgm:t>
    </dgm:pt>
    <dgm:pt modelId="{CF3477F2-DDA4-FC4C-A27E-B0B201E47BEA}" type="pres">
      <dgm:prSet presAssocID="{455BDC57-0734-A745-B68C-B17CCCD04106}" presName="quad3" presStyleLbl="node1" presStyleIdx="2" presStyleCnt="4">
        <dgm:presLayoutVars>
          <dgm:chMax val="0"/>
          <dgm:chPref val="0"/>
          <dgm:bulletEnabled val="1"/>
        </dgm:presLayoutVars>
      </dgm:prSet>
      <dgm:spPr/>
      <dgm:t>
        <a:bodyPr/>
        <a:lstStyle/>
        <a:p>
          <a:endParaRPr lang="en-US"/>
        </a:p>
      </dgm:t>
    </dgm:pt>
    <dgm:pt modelId="{2EFD7ABE-83F7-2D49-8464-498AC21F395E}" type="pres">
      <dgm:prSet presAssocID="{455BDC57-0734-A745-B68C-B17CCCD04106}" presName="quad4" presStyleLbl="node1" presStyleIdx="3" presStyleCnt="4">
        <dgm:presLayoutVars>
          <dgm:chMax val="0"/>
          <dgm:chPref val="0"/>
          <dgm:bulletEnabled val="1"/>
        </dgm:presLayoutVars>
      </dgm:prSet>
      <dgm:spPr/>
      <dgm:t>
        <a:bodyPr/>
        <a:lstStyle/>
        <a:p>
          <a:endParaRPr lang="en-US"/>
        </a:p>
      </dgm:t>
    </dgm:pt>
  </dgm:ptLst>
  <dgm:cxnLst>
    <dgm:cxn modelId="{198A3639-A908-0E41-8F0B-85F2765308A3}" srcId="{455BDC57-0734-A745-B68C-B17CCCD04106}" destId="{B0DEC4FE-D0E0-D44B-B10B-F16ADA0C7648}" srcOrd="4" destOrd="0" parTransId="{FBD5C940-3109-904C-B2AB-CD755CADA987}" sibTransId="{D743DD1B-8BED-B54B-BB0E-691CDACBD993}"/>
    <dgm:cxn modelId="{CBD6E672-F013-8F48-AB56-A8C149920E0A}" type="presOf" srcId="{455BDC57-0734-A745-B68C-B17CCCD04106}" destId="{84310E64-7A5A-834D-BE16-A098FF20D1CE}" srcOrd="0" destOrd="0" presId="urn:microsoft.com/office/officeart/2005/8/layout/matrix3"/>
    <dgm:cxn modelId="{63934C3E-0E99-9F47-976B-32534300B5A8}" type="presOf" srcId="{C1B68F62-9D06-DE47-AC76-31A1246F0188}" destId="{07BD7951-0B19-384D-8F64-C6A8CB33B902}" srcOrd="0" destOrd="0" presId="urn:microsoft.com/office/officeart/2005/8/layout/matrix3"/>
    <dgm:cxn modelId="{39BC5462-C7CD-D24E-9F21-475646B833F6}" srcId="{455BDC57-0734-A745-B68C-B17CCCD04106}" destId="{675D9CA2-7ECA-6141-A11B-FE2DA23F86B3}" srcOrd="0" destOrd="0" parTransId="{D0C7031D-20F3-3F40-8CAB-87350C3DEBB5}" sibTransId="{8346D4C4-D200-D748-8FAF-0274CE1ACF47}"/>
    <dgm:cxn modelId="{A05BDD7D-9115-9C42-A0D0-630AC00DF3D0}" srcId="{455BDC57-0734-A745-B68C-B17CCCD04106}" destId="{CE979973-0A05-0142-89A0-14264F9BB2BA}" srcOrd="2" destOrd="0" parTransId="{C2EBD8B3-E973-D64B-A568-598627840C12}" sibTransId="{269AB90F-69CA-4F43-BB78-6FF996E6DF84}"/>
    <dgm:cxn modelId="{0C3BE26F-3D30-3E47-B07A-BA48BFC382AC}" type="presOf" srcId="{675D9CA2-7ECA-6141-A11B-FE2DA23F86B3}" destId="{8F891B6C-63C0-FD4A-AA5D-33895827894B}" srcOrd="0" destOrd="0" presId="urn:microsoft.com/office/officeart/2005/8/layout/matrix3"/>
    <dgm:cxn modelId="{90FCE4BA-63A8-EE41-8845-1ACE913068D6}" srcId="{455BDC57-0734-A745-B68C-B17CCCD04106}" destId="{C1B68F62-9D06-DE47-AC76-31A1246F0188}" srcOrd="1" destOrd="0" parTransId="{4094CB25-5183-6B4A-B04A-FBC7CB2F6521}" sibTransId="{D0B632BA-3C7C-BD4B-BCEB-70B9B800AB27}"/>
    <dgm:cxn modelId="{12A000FC-86F5-5D4C-A1EB-DBF66DC83EF0}" type="presOf" srcId="{CE979973-0A05-0142-89A0-14264F9BB2BA}" destId="{CF3477F2-DDA4-FC4C-A27E-B0B201E47BEA}" srcOrd="0" destOrd="0" presId="urn:microsoft.com/office/officeart/2005/8/layout/matrix3"/>
    <dgm:cxn modelId="{2EC5A217-7828-5341-9141-D2B6D2ED408B}" type="presOf" srcId="{6D31F0CC-66C7-9D42-825C-CDD63388E43A}" destId="{2EFD7ABE-83F7-2D49-8464-498AC21F395E}" srcOrd="0" destOrd="0" presId="urn:microsoft.com/office/officeart/2005/8/layout/matrix3"/>
    <dgm:cxn modelId="{F0A8A920-8292-254D-B172-8A061F191E41}" srcId="{455BDC57-0734-A745-B68C-B17CCCD04106}" destId="{6D31F0CC-66C7-9D42-825C-CDD63388E43A}" srcOrd="3" destOrd="0" parTransId="{CB2B7692-ED11-1143-921D-0D0C96470773}" sibTransId="{9269FB6F-F3CC-5347-8249-D27D61266056}"/>
    <dgm:cxn modelId="{B60ABDCA-53ED-8240-BDA0-9BBEF02D2965}" type="presParOf" srcId="{84310E64-7A5A-834D-BE16-A098FF20D1CE}" destId="{9313DED5-947B-0E45-8655-D847CF3E9C43}" srcOrd="0" destOrd="0" presId="urn:microsoft.com/office/officeart/2005/8/layout/matrix3"/>
    <dgm:cxn modelId="{ADC17D65-0146-324A-909A-3CF2A0B1D058}" type="presParOf" srcId="{84310E64-7A5A-834D-BE16-A098FF20D1CE}" destId="{8F891B6C-63C0-FD4A-AA5D-33895827894B}" srcOrd="1" destOrd="0" presId="urn:microsoft.com/office/officeart/2005/8/layout/matrix3"/>
    <dgm:cxn modelId="{F67FF608-D867-314C-BD98-85077DEAEF07}" type="presParOf" srcId="{84310E64-7A5A-834D-BE16-A098FF20D1CE}" destId="{07BD7951-0B19-384D-8F64-C6A8CB33B902}" srcOrd="2" destOrd="0" presId="urn:microsoft.com/office/officeart/2005/8/layout/matrix3"/>
    <dgm:cxn modelId="{AEE53B8A-13B7-7541-A4D3-5B40637568E8}" type="presParOf" srcId="{84310E64-7A5A-834D-BE16-A098FF20D1CE}" destId="{CF3477F2-DDA4-FC4C-A27E-B0B201E47BEA}" srcOrd="3" destOrd="0" presId="urn:microsoft.com/office/officeart/2005/8/layout/matrix3"/>
    <dgm:cxn modelId="{2462A32E-842D-DD41-B4FF-136D7540E58D}" type="presParOf" srcId="{84310E64-7A5A-834D-BE16-A098FF20D1CE}" destId="{2EFD7ABE-83F7-2D49-8464-498AC21F395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3DED5-947B-0E45-8655-D847CF3E9C43}">
      <dsp:nvSpPr>
        <dsp:cNvPr id="0" name=""/>
        <dsp:cNvSpPr/>
      </dsp:nvSpPr>
      <dsp:spPr>
        <a:xfrm>
          <a:off x="2042318" y="0"/>
          <a:ext cx="4983163" cy="4983163"/>
        </a:xfrm>
        <a:prstGeom prst="diamond">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891B6C-63C0-FD4A-AA5D-33895827894B}">
      <dsp:nvSpPr>
        <dsp:cNvPr id="0" name=""/>
        <dsp:cNvSpPr/>
      </dsp:nvSpPr>
      <dsp:spPr>
        <a:xfrm>
          <a:off x="2515718" y="473400"/>
          <a:ext cx="1943433" cy="1943433"/>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Users who want to update personal EPUB collections with their own content</a:t>
          </a:r>
          <a:endParaRPr lang="en-US" sz="1400" b="1" kern="1200" dirty="0">
            <a:solidFill>
              <a:srgbClr val="000000"/>
            </a:solidFill>
          </a:endParaRPr>
        </a:p>
      </dsp:txBody>
      <dsp:txXfrm>
        <a:off x="2610589" y="568271"/>
        <a:ext cx="1753691" cy="1753691"/>
      </dsp:txXfrm>
    </dsp:sp>
    <dsp:sp modelId="{07BD7951-0B19-384D-8F64-C6A8CB33B902}">
      <dsp:nvSpPr>
        <dsp:cNvPr id="0" name=""/>
        <dsp:cNvSpPr/>
      </dsp:nvSpPr>
      <dsp:spPr>
        <a:xfrm>
          <a:off x="4608647" y="473400"/>
          <a:ext cx="1943433" cy="1943433"/>
        </a:xfrm>
        <a:prstGeom prst="roundRect">
          <a:avLst/>
        </a:prstGeom>
        <a:solidFill>
          <a:schemeClr val="accent1">
            <a:shade val="50000"/>
            <a:hueOff val="8730"/>
            <a:satOff val="12317"/>
            <a:lumOff val="154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Easy creation of </a:t>
          </a:r>
        </a:p>
        <a:p>
          <a:pPr lvl="0" algn="ctr" defTabSz="622300">
            <a:lnSpc>
              <a:spcPct val="90000"/>
            </a:lnSpc>
            <a:spcBef>
              <a:spcPct val="0"/>
            </a:spcBef>
            <a:spcAft>
              <a:spcPct val="35000"/>
            </a:spcAft>
          </a:pPr>
          <a:r>
            <a:rPr lang="en-US" sz="1400" b="1" kern="1200" dirty="0" smtClean="0">
              <a:solidFill>
                <a:srgbClr val="000000"/>
              </a:solidFill>
            </a:rPr>
            <a:t>3</a:t>
          </a:r>
          <a:r>
            <a:rPr lang="en-US" sz="1400" b="1" kern="1200" baseline="30000" dirty="0" smtClean="0">
              <a:solidFill>
                <a:srgbClr val="000000"/>
              </a:solidFill>
            </a:rPr>
            <a:t>rd</a:t>
          </a:r>
          <a:r>
            <a:rPr lang="en-US" sz="1400" b="1" kern="1200" dirty="0" smtClean="0">
              <a:solidFill>
                <a:srgbClr val="000000"/>
              </a:solidFill>
            </a:rPr>
            <a:t> Party EPUB content assets</a:t>
          </a:r>
          <a:endParaRPr lang="en-US" sz="1400" b="1" kern="1200" dirty="0">
            <a:solidFill>
              <a:srgbClr val="000000"/>
            </a:solidFill>
          </a:endParaRPr>
        </a:p>
      </dsp:txBody>
      <dsp:txXfrm>
        <a:off x="4703518" y="568271"/>
        <a:ext cx="1753691" cy="1753691"/>
      </dsp:txXfrm>
    </dsp:sp>
    <dsp:sp modelId="{CF3477F2-DDA4-FC4C-A27E-B0B201E47BEA}">
      <dsp:nvSpPr>
        <dsp:cNvPr id="0" name=""/>
        <dsp:cNvSpPr/>
      </dsp:nvSpPr>
      <dsp:spPr>
        <a:xfrm>
          <a:off x="2515718" y="2566328"/>
          <a:ext cx="1943433" cy="1943433"/>
        </a:xfrm>
        <a:prstGeom prst="roundRect">
          <a:avLst/>
        </a:prstGeom>
        <a:solidFill>
          <a:schemeClr val="accent1">
            <a:shade val="50000"/>
            <a:hueOff val="17459"/>
            <a:satOff val="24633"/>
            <a:lumOff val="309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Creating assessment driven and dynamic EPUB content that adapts to a student’s reading and learning style</a:t>
          </a:r>
          <a:endParaRPr lang="en-US" sz="1400" b="1" kern="1200" dirty="0">
            <a:solidFill>
              <a:srgbClr val="000000"/>
            </a:solidFill>
          </a:endParaRPr>
        </a:p>
      </dsp:txBody>
      <dsp:txXfrm>
        <a:off x="2610589" y="2661199"/>
        <a:ext cx="1753691" cy="1753691"/>
      </dsp:txXfrm>
    </dsp:sp>
    <dsp:sp modelId="{2EFD7ABE-83F7-2D49-8464-498AC21F395E}">
      <dsp:nvSpPr>
        <dsp:cNvPr id="0" name=""/>
        <dsp:cNvSpPr/>
      </dsp:nvSpPr>
      <dsp:spPr>
        <a:xfrm>
          <a:off x="4608647" y="2566328"/>
          <a:ext cx="1943433" cy="1943433"/>
        </a:xfrm>
        <a:prstGeom prst="roundRect">
          <a:avLst/>
        </a:prstGeom>
        <a:solidFill>
          <a:schemeClr val="accent1">
            <a:shade val="50000"/>
            <a:hueOff val="8730"/>
            <a:satOff val="12317"/>
            <a:lumOff val="154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Creating annotations which can be shared across EPUB files</a:t>
          </a:r>
          <a:endParaRPr lang="en-US" sz="1400" b="1" kern="1200" dirty="0">
            <a:solidFill>
              <a:srgbClr val="000000"/>
            </a:solidFill>
          </a:endParaRPr>
        </a:p>
      </dsp:txBody>
      <dsp:txXfrm>
        <a:off x="4703518" y="2661199"/>
        <a:ext cx="1753691" cy="175369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2A12F-879F-D043-947E-03EB5FA2ECB9}" type="datetimeFigureOut">
              <a:rPr lang="en-US" smtClean="0"/>
              <a:pPr/>
              <a:t>11/29/13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843D8-E67A-664B-AC52-9DADFC0DB17A}" type="slidenum">
              <a:rPr lang="en-US" smtClean="0"/>
              <a:pPr/>
              <a:t>‹#›</a:t>
            </a:fld>
            <a:endParaRPr lang="en-US"/>
          </a:p>
        </p:txBody>
      </p:sp>
    </p:spTree>
    <p:extLst>
      <p:ext uri="{BB962C8B-B14F-4D97-AF65-F5344CB8AC3E}">
        <p14:creationId xmlns:p14="http://schemas.microsoft.com/office/powerpoint/2010/main" val="4815854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1</a:t>
            </a:fld>
            <a:endParaRPr lang="en-US"/>
          </a:p>
        </p:txBody>
      </p:sp>
    </p:spTree>
    <p:extLst>
      <p:ext uri="{BB962C8B-B14F-4D97-AF65-F5344CB8AC3E}">
        <p14:creationId xmlns:p14="http://schemas.microsoft.com/office/powerpoint/2010/main" val="2972718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HTML5 core of the EPUB 3 standard, which is one of its strengths, did not address the specific complexities and semantic nuances required to express educational content. While EPUB 3 includes key features such as support for </a:t>
            </a:r>
            <a:r>
              <a:rPr lang="en-US" sz="1200" kern="1200" dirty="0" err="1" smtClean="0">
                <a:solidFill>
                  <a:schemeClr val="tx1"/>
                </a:solidFill>
                <a:latin typeface="+mn-lt"/>
                <a:ea typeface="+mn-ea"/>
                <a:cs typeface="+mn-cs"/>
              </a:rPr>
              <a:t>MathML</a:t>
            </a:r>
            <a:r>
              <a:rPr lang="en-US" sz="1200" kern="1200" dirty="0" smtClean="0">
                <a:solidFill>
                  <a:schemeClr val="tx1"/>
                </a:solidFill>
                <a:latin typeface="+mn-lt"/>
                <a:ea typeface="+mn-ea"/>
                <a:cs typeface="+mn-cs"/>
              </a:rPr>
              <a:t>, rich media, interactivity, and accessibility features, the omissions were fundamental to education publishers.</a:t>
            </a:r>
            <a:endParaRPr lang="en-US"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One great example has to do with metadata. Textbooks require many metadata attributes that are more specific than what is provided for in the baseline EPUB 3 specification. EPUB 3 is intended for use with all types of publications and documents, so was designed with the ability for different communities adopting EPUB 3 to add more detailed metadata constructs meeting their needs</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one of our primary drivers in adopting XHTML5/EPUB 3 was that the mark-up is so close to the output. This minimizes the complexity and risk of errors associated with heavy transformation of XML source content to a styled output format.</a:t>
            </a:r>
          </a:p>
          <a:p>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2</a:t>
            </a:fld>
            <a:endParaRPr lang="en-US"/>
          </a:p>
        </p:txBody>
      </p:sp>
    </p:spTree>
    <p:extLst>
      <p:ext uri="{BB962C8B-B14F-4D97-AF65-F5344CB8AC3E}">
        <p14:creationId xmlns:p14="http://schemas.microsoft.com/office/powerpoint/2010/main" val="255337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 Stroup’s Summary slide:</a:t>
            </a:r>
          </a:p>
          <a:p>
            <a:endParaRPr lang="en-US" dirty="0" smtClean="0"/>
          </a:p>
          <a:p>
            <a:r>
              <a:rPr lang="en-US" dirty="0" smtClean="0"/>
              <a:t>By standardizing educational semantics and reducing the number of variable formats for similar content – publishers, vendors, and content distributors can devote more of their resources to improving content, authoring &amp; assembly tools, services, and end user experience – and less on creating redundant output formats that provide no competitive advantage – truly a win-win for all involved!</a:t>
            </a:r>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3</a:t>
            </a:fld>
            <a:endParaRPr lang="en-US"/>
          </a:p>
        </p:txBody>
      </p:sp>
    </p:spTree>
    <p:extLst>
      <p:ext uri="{BB962C8B-B14F-4D97-AF65-F5344CB8AC3E}">
        <p14:creationId xmlns:p14="http://schemas.microsoft.com/office/powerpoint/2010/main" val="2124759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results of the workshop should be opinions that are pervasive, not just any one company’s opinion.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Content is ubiquitous. It is no longer about structured knowledge created for a specific function. Content is unbound.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Code drives structure and function.</a:t>
            </a:r>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4</a:t>
            </a:fld>
            <a:endParaRPr lang="en-US"/>
          </a:p>
        </p:txBody>
      </p:sp>
    </p:spTree>
    <p:extLst>
      <p:ext uri="{BB962C8B-B14F-4D97-AF65-F5344CB8AC3E}">
        <p14:creationId xmlns:p14="http://schemas.microsoft.com/office/powerpoint/2010/main" val="2516968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Complexity Cancels Ubiquity.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Keep It Simple.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Education Technology is very good  if not overcomplicated.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want things to be less expensive.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want kids to learn more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content to be immersive</a:t>
            </a:r>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5</a:t>
            </a:fld>
            <a:endParaRPr lang="en-US"/>
          </a:p>
        </p:txBody>
      </p:sp>
    </p:spTree>
    <p:extLst>
      <p:ext uri="{BB962C8B-B14F-4D97-AF65-F5344CB8AC3E}">
        <p14:creationId xmlns:p14="http://schemas.microsoft.com/office/powerpoint/2010/main" val="397142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Theme 1: Educational Interoperability Landscape</a:t>
            </a:r>
          </a:p>
          <a:p>
            <a:endParaRPr lang="en-US" b="1" dirty="0" smtClean="0"/>
          </a:p>
          <a:p>
            <a:r>
              <a:rPr lang="en-US" b="1" dirty="0" smtClean="0"/>
              <a:t>Theme Moderator - Rob Abel, Ed.D, CEO IMS</a:t>
            </a:r>
          </a:p>
          <a:p>
            <a:endParaRPr lang="en-US" dirty="0" smtClean="0"/>
          </a:p>
          <a:p>
            <a:r>
              <a:rPr lang="en-US" dirty="0" smtClean="0"/>
              <a:t>In the modern e-learning environment, several standards and protocols need to interoperate to create the context in which institutions, teachers, and students can interoperably utilize the environment with maximum efficiency. Which are the standards available today for describing and connecting the various components of an e-learning environment, and how are they evolving? How does an ebook "connect" with the surrounding context to become integrated with a range of learning environments? How will e-books be shared, launched and enabled for analytics across a wide variety of use cases? These and many other related questions will be answered in this session, where experts in the field will discuss and demonstrate the current state of affairs, and identify areas where further development may be needed to enable full interoperability.</a:t>
            </a:r>
          </a:p>
          <a:p>
            <a:endParaRPr lang="en-US" b="1" dirty="0" smtClean="0"/>
          </a:p>
          <a:p>
            <a:r>
              <a:rPr lang="en-US" b="1" dirty="0" smtClean="0"/>
              <a:t>Theme 2: Rich and Interactive Content</a:t>
            </a:r>
          </a:p>
          <a:p>
            <a:endParaRPr lang="en-US" b="1" dirty="0" smtClean="0"/>
          </a:p>
          <a:p>
            <a:r>
              <a:rPr lang="en-US" b="1" dirty="0" smtClean="0"/>
              <a:t>Theme moderator- Bill McCoy, Exec Director IDPF</a:t>
            </a:r>
          </a:p>
          <a:p>
            <a:endParaRPr lang="en-US" dirty="0" smtClean="0"/>
          </a:p>
          <a:p>
            <a:r>
              <a:rPr lang="en-US" dirty="0" smtClean="0"/>
              <a:t>With the ability to use the full power of the Open Web Platform in ebooks, virtually endless possibilities arise in terms of creating new and enriched reading experiences. How are these features best deployed pedagogically in the education realm, now and in the future? This session will discuss challenges and opportunities that publishers face today with regards to the production and integration of rich and interactive content. </a:t>
            </a:r>
          </a:p>
          <a:p>
            <a:endParaRPr lang="en-US" dirty="0" smtClean="0"/>
          </a:p>
          <a:p>
            <a:r>
              <a:rPr lang="en-US" b="1" dirty="0" smtClean="0"/>
              <a:t>Theme 3: Accessibility</a:t>
            </a:r>
          </a:p>
          <a:p>
            <a:endParaRPr lang="en-US" b="1" dirty="0" smtClean="0"/>
          </a:p>
          <a:p>
            <a:r>
              <a:rPr lang="en-US" b="1" dirty="0" smtClean="0"/>
              <a:t>Theme Moderator- Markus </a:t>
            </a:r>
            <a:r>
              <a:rPr lang="en-US" b="1" dirty="0" err="1" smtClean="0"/>
              <a:t>Gylling</a:t>
            </a:r>
            <a:r>
              <a:rPr lang="en-US" b="1" dirty="0" smtClean="0"/>
              <a:t>, CTO IDPF</a:t>
            </a:r>
          </a:p>
          <a:p>
            <a:endParaRPr lang="en-US" dirty="0" smtClean="0"/>
          </a:p>
          <a:p>
            <a:r>
              <a:rPr lang="en-US" dirty="0" smtClean="0"/>
              <a:t>Which are the current and upcoming challenges and opportunities that publishers and solution providers face when it comes to accessible educational e-publishing? What is needed in terms of metadata standards to describe publication and client accessibility properties? How are technologies and best practices evolving for making STEM and other rich interactive content accessible? Are there really any significant differences between web and long-form e-publication accessibility? In this session, ongoing efforts for establishing a naturally accessible e-learning environment will be reviewed, and experts in the field will point out the most critical areas for further work.</a:t>
            </a:r>
          </a:p>
          <a:p>
            <a:endParaRPr lang="en-US" dirty="0" smtClean="0"/>
          </a:p>
          <a:p>
            <a:r>
              <a:rPr lang="en-US" b="1" dirty="0" smtClean="0"/>
              <a:t>Theme 4: Production Workflows</a:t>
            </a:r>
          </a:p>
          <a:p>
            <a:endParaRPr lang="en-US" b="1" dirty="0" smtClean="0"/>
          </a:p>
          <a:p>
            <a:r>
              <a:rPr lang="en-US" b="1" dirty="0" smtClean="0"/>
              <a:t>Theme Moderator -Paul </a:t>
            </a:r>
            <a:r>
              <a:rPr lang="en-US" b="1" dirty="0" err="1" smtClean="0"/>
              <a:t>Belfanti</a:t>
            </a:r>
            <a:endParaRPr lang="en-US" b="1" dirty="0" smtClean="0"/>
          </a:p>
          <a:p>
            <a:endParaRPr lang="en-US" dirty="0" smtClean="0"/>
          </a:p>
          <a:p>
            <a:r>
              <a:rPr lang="en-US" dirty="0" smtClean="0"/>
              <a:t>There’s a lot of uncertainty within the educational publishing community today over whether standards can be supported broadly and consistently enough across the industry to produce rich, interactive content in a cost-effective manner and deliver that content to multiple platforms that support these rich experiences. Publishers hesitate to make the investment in developing interactive content because </a:t>
            </a:r>
            <a:r>
              <a:rPr lang="en-US" dirty="0" err="1" smtClean="0"/>
              <a:t>eReaders</a:t>
            </a:r>
            <a:r>
              <a:rPr lang="en-US" dirty="0" smtClean="0"/>
              <a:t> and distribution platforms don’t support advanced features or EPUB 3. Device makers and </a:t>
            </a:r>
            <a:r>
              <a:rPr lang="en-US" dirty="0" err="1" smtClean="0"/>
              <a:t>eReader</a:t>
            </a:r>
            <a:r>
              <a:rPr lang="en-US" dirty="0" smtClean="0"/>
              <a:t> developers hesitate to invest in platforms that support advanced features when they don’t see publishers producing content using standards like EPUB 3, etc.. In this session we will present real examples of production workflows that demonstrate the efficiency and versatility of standards-based content development, assembly, delivery, and presentation, along with existing tools that address issues like authoring,</a:t>
            </a:r>
          </a:p>
        </p:txBody>
      </p:sp>
      <p:sp>
        <p:nvSpPr>
          <p:cNvPr id="4" name="Slide Number Placeholder 3"/>
          <p:cNvSpPr>
            <a:spLocks noGrp="1"/>
          </p:cNvSpPr>
          <p:nvPr>
            <p:ph type="sldNum" sz="quarter" idx="10"/>
          </p:nvPr>
        </p:nvSpPr>
        <p:spPr/>
        <p:txBody>
          <a:bodyPr/>
          <a:lstStyle/>
          <a:p>
            <a:fld id="{58C843D8-E67A-664B-AC52-9DADFC0DB17A}" type="slidenum">
              <a:rPr lang="en-US" smtClean="0"/>
              <a:pPr/>
              <a:t>6</a:t>
            </a:fld>
            <a:endParaRPr lang="en-US"/>
          </a:p>
        </p:txBody>
      </p:sp>
    </p:spTree>
    <p:extLst>
      <p:ext uri="{BB962C8B-B14F-4D97-AF65-F5344CB8AC3E}">
        <p14:creationId xmlns:p14="http://schemas.microsoft.com/office/powerpoint/2010/main" val="1756959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Helps build</a:t>
            </a:r>
            <a:r>
              <a:rPr lang="en-US" baseline="0" dirty="0" smtClean="0"/>
              <a:t> an ecosystem around </a:t>
            </a:r>
            <a:r>
              <a:rPr lang="en-US" baseline="0" dirty="0" err="1" smtClean="0"/>
              <a:t>ePub</a:t>
            </a:r>
            <a:r>
              <a:rPr lang="en-US" baseline="0" dirty="0" smtClean="0"/>
              <a:t> assets</a:t>
            </a:r>
          </a:p>
          <a:p>
            <a:r>
              <a:rPr lang="en-US" dirty="0" smtClean="0"/>
              <a:t>Updateable with new </a:t>
            </a:r>
            <a:r>
              <a:rPr lang="en-US" dirty="0" err="1" smtClean="0"/>
              <a:t>Epub</a:t>
            </a:r>
            <a:r>
              <a:rPr lang="en-US" dirty="0" smtClean="0"/>
              <a:t> content </a:t>
            </a:r>
          </a:p>
          <a:p>
            <a:r>
              <a:rPr lang="en-US" dirty="0" smtClean="0"/>
              <a:t>Crowdsourcing new </a:t>
            </a:r>
            <a:r>
              <a:rPr lang="en-US" dirty="0" err="1" smtClean="0"/>
              <a:t>ePub</a:t>
            </a:r>
            <a:r>
              <a:rPr lang="en-US" dirty="0" smtClean="0"/>
              <a:t> content for existing </a:t>
            </a:r>
            <a:r>
              <a:rPr lang="en-US" dirty="0" err="1" smtClean="0"/>
              <a:t>epub</a:t>
            </a:r>
            <a:r>
              <a:rPr lang="en-US" dirty="0" smtClean="0"/>
              <a:t> content</a:t>
            </a:r>
          </a:p>
          <a:p>
            <a:r>
              <a:rPr lang="en-US" dirty="0" smtClean="0"/>
              <a:t>Crowdsourcing</a:t>
            </a:r>
            <a:r>
              <a:rPr lang="en-US" baseline="0" dirty="0" smtClean="0"/>
              <a:t> new </a:t>
            </a:r>
            <a:r>
              <a:rPr lang="en-US" baseline="0" dirty="0" err="1" smtClean="0"/>
              <a:t>asseccibility</a:t>
            </a:r>
            <a:r>
              <a:rPr lang="en-US" baseline="0" dirty="0" smtClean="0"/>
              <a:t> enabled </a:t>
            </a:r>
            <a:r>
              <a:rPr lang="en-US" baseline="0" dirty="0" err="1" smtClean="0"/>
              <a:t>epub</a:t>
            </a:r>
            <a:r>
              <a:rPr lang="en-US" baseline="0" dirty="0" smtClean="0"/>
              <a:t> content for existing </a:t>
            </a:r>
            <a:r>
              <a:rPr lang="en-US" baseline="0" dirty="0" err="1" smtClean="0"/>
              <a:t>epub</a:t>
            </a:r>
            <a:endParaRPr lang="en-US" baseline="0" dirty="0" smtClean="0"/>
          </a:p>
          <a:p>
            <a:r>
              <a:rPr lang="en-US" baseline="0" dirty="0" smtClean="0"/>
              <a:t>Provide dynamic </a:t>
            </a:r>
            <a:r>
              <a:rPr lang="en-US" baseline="0" dirty="0" err="1" smtClean="0"/>
              <a:t>Epub</a:t>
            </a:r>
            <a:r>
              <a:rPr lang="en-US" baseline="0" dirty="0" smtClean="0"/>
              <a:t> content based on assessment results and usage</a:t>
            </a:r>
          </a:p>
          <a:p>
            <a:endParaRPr lang="en-US" baseline="0" dirty="0" smtClean="0"/>
          </a:p>
        </p:txBody>
      </p:sp>
      <p:sp>
        <p:nvSpPr>
          <p:cNvPr id="4" name="Slide Number Placeholder 3"/>
          <p:cNvSpPr>
            <a:spLocks noGrp="1"/>
          </p:cNvSpPr>
          <p:nvPr>
            <p:ph type="sldNum" sz="quarter" idx="10"/>
          </p:nvPr>
        </p:nvSpPr>
        <p:spPr/>
        <p:txBody>
          <a:bodyPr/>
          <a:lstStyle/>
          <a:p>
            <a:fld id="{58C843D8-E67A-664B-AC52-9DADFC0DB17A}" type="slidenum">
              <a:rPr lang="en-US" smtClean="0"/>
              <a:pPr/>
              <a:t>8</a:t>
            </a:fld>
            <a:endParaRPr lang="en-US"/>
          </a:p>
        </p:txBody>
      </p:sp>
    </p:spTree>
    <p:extLst>
      <p:ext uri="{BB962C8B-B14F-4D97-AF65-F5344CB8AC3E}">
        <p14:creationId xmlns:p14="http://schemas.microsoft.com/office/powerpoint/2010/main" val="1802119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Source new </a:t>
            </a:r>
            <a:r>
              <a:rPr lang="en-US" baseline="0" dirty="0" err="1" smtClean="0"/>
              <a:t>contnet</a:t>
            </a:r>
            <a:r>
              <a:rPr lang="en-US" baseline="0" dirty="0" smtClean="0"/>
              <a:t> directly for </a:t>
            </a:r>
            <a:r>
              <a:rPr lang="en-US" baseline="0" dirty="0" err="1" smtClean="0"/>
              <a:t>exisiting</a:t>
            </a:r>
            <a:r>
              <a:rPr lang="en-US" baseline="0" dirty="0" smtClean="0"/>
              <a:t> </a:t>
            </a:r>
            <a:r>
              <a:rPr lang="en-US" baseline="0" dirty="0" err="1" smtClean="0"/>
              <a:t>Epub</a:t>
            </a:r>
            <a:r>
              <a:rPr lang="en-US" baseline="0" dirty="0" smtClean="0"/>
              <a:t> assets</a:t>
            </a:r>
          </a:p>
          <a:p>
            <a:r>
              <a:rPr lang="en-US" baseline="0" dirty="0" smtClean="0"/>
              <a:t>User </a:t>
            </a:r>
            <a:r>
              <a:rPr lang="en-US" baseline="0" dirty="0" err="1" smtClean="0"/>
              <a:t>sepcific</a:t>
            </a:r>
            <a:r>
              <a:rPr lang="en-US" baseline="0" dirty="0" smtClean="0"/>
              <a:t> contextually </a:t>
            </a:r>
            <a:r>
              <a:rPr lang="en-US" baseline="0" dirty="0" err="1" smtClean="0"/>
              <a:t>releavant</a:t>
            </a:r>
            <a:r>
              <a:rPr lang="en-US" baseline="0" dirty="0" smtClean="0"/>
              <a:t> content or recommendations </a:t>
            </a:r>
          </a:p>
          <a:p>
            <a:r>
              <a:rPr lang="en-US" baseline="0" dirty="0" smtClean="0"/>
              <a:t>Maintain </a:t>
            </a:r>
            <a:r>
              <a:rPr lang="en-US" baseline="0" dirty="0" err="1" smtClean="0"/>
              <a:t>persisten</a:t>
            </a:r>
            <a:r>
              <a:rPr lang="en-US" baseline="0" dirty="0" smtClean="0"/>
              <a:t> </a:t>
            </a:r>
            <a:r>
              <a:rPr lang="en-US" baseline="0" dirty="0" err="1" smtClean="0"/>
              <a:t>dynaic</a:t>
            </a:r>
            <a:r>
              <a:rPr lang="en-US" baseline="0" dirty="0" smtClean="0"/>
              <a:t> history of remixed </a:t>
            </a:r>
            <a:r>
              <a:rPr lang="en-US" baseline="0" dirty="0" err="1" smtClean="0"/>
              <a:t>Epub</a:t>
            </a:r>
            <a:r>
              <a:rPr lang="en-US" baseline="0" dirty="0" smtClean="0"/>
              <a:t> assets (annotations, videos new chapter </a:t>
            </a:r>
            <a:r>
              <a:rPr lang="en-US" baseline="0" dirty="0" err="1" smtClean="0"/>
              <a:t>etc</a:t>
            </a:r>
            <a:r>
              <a:rPr lang="en-US" baseline="0" dirty="0" smtClean="0"/>
              <a:t>)</a:t>
            </a:r>
          </a:p>
          <a:p>
            <a:r>
              <a:rPr lang="en-US" baseline="0" dirty="0" smtClean="0"/>
              <a:t>Meet, collaborate and share with others</a:t>
            </a:r>
          </a:p>
          <a:p>
            <a:endParaRPr lang="en-US" baseline="0" dirty="0" smtClean="0"/>
          </a:p>
          <a:p>
            <a:r>
              <a:rPr lang="en-US" dirty="0" smtClean="0"/>
              <a:t>Use cases for collaborative media packaging include:</a:t>
            </a:r>
          </a:p>
          <a:p>
            <a:pPr lvl="1"/>
            <a:r>
              <a:rPr lang="en-US" dirty="0" smtClean="0"/>
              <a:t>Allowing users to update their own EPUB collections with their own content.</a:t>
            </a:r>
          </a:p>
          <a:p>
            <a:pPr lvl="1"/>
            <a:r>
              <a:rPr lang="en-US" smtClean="0"/>
              <a:t>Easy creation of 3</a:t>
            </a:r>
            <a:r>
              <a:rPr lang="en-US" baseline="30000" smtClean="0"/>
              <a:t>rd</a:t>
            </a:r>
            <a:r>
              <a:rPr lang="en-US" smtClean="0"/>
              <a:t> party EPUB content assets</a:t>
            </a:r>
            <a:r>
              <a:rPr lang="en-US" baseline="0" smtClean="0"/>
              <a:t> into a collection</a:t>
            </a:r>
            <a:endParaRPr lang="en-US" smtClean="0"/>
          </a:p>
          <a:p>
            <a:endParaRPr lang="en-US" baseline="0"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8C843D8-E67A-664B-AC52-9DADFC0DB17A}" type="slidenum">
              <a:rPr lang="en-US" smtClean="0"/>
              <a:pPr/>
              <a:t>9</a:t>
            </a:fld>
            <a:endParaRPr lang="en-US"/>
          </a:p>
        </p:txBody>
      </p:sp>
    </p:spTree>
    <p:extLst>
      <p:ext uri="{BB962C8B-B14F-4D97-AF65-F5344CB8AC3E}">
        <p14:creationId xmlns:p14="http://schemas.microsoft.com/office/powerpoint/2010/main" val="12359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3600" b="1" i="0" baseline="0">
                <a:solidFill>
                  <a:schemeClr val="tx1"/>
                </a:solidFill>
                <a:latin typeface="Myriad Pro"/>
                <a:cs typeface="Myriad Pro"/>
              </a:defRPr>
            </a:lvl1pPr>
          </a:lstStyle>
          <a:p>
            <a:r>
              <a:rPr lang="en-US" dirty="0" smtClean="0"/>
              <a:t>Click here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latin typeface="Myriad Pro"/>
                <a:cs typeface="Myriad Pro"/>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here to add Subtitle</a:t>
            </a:r>
            <a:endParaRPr lang="en-US" dirty="0"/>
          </a:p>
        </p:txBody>
      </p:sp>
      <p:sp>
        <p:nvSpPr>
          <p:cNvPr id="4" name="Footer Placeholder 3"/>
          <p:cNvSpPr>
            <a:spLocks noGrp="1"/>
          </p:cNvSpPr>
          <p:nvPr>
            <p:ph type="ftr" sz="quarter" idx="10"/>
          </p:nvPr>
        </p:nvSpPr>
        <p:spPr>
          <a:xfrm>
            <a:off x="152400" y="6537325"/>
            <a:ext cx="4191000" cy="320675"/>
          </a:xfrm>
          <a:prstGeom prst="rect">
            <a:avLst/>
          </a:prstGeom>
        </p:spPr>
        <p:txBody>
          <a:bodyPr/>
          <a:lstStyle>
            <a:lvl1pPr>
              <a:defRPr sz="1000"/>
            </a:lvl1pPr>
          </a:lstStyle>
          <a:p>
            <a:pPr algn="l"/>
            <a:r>
              <a:rPr lang="en-US" dirty="0" smtClean="0"/>
              <a:t>Confidential – </a:t>
            </a:r>
            <a:r>
              <a:rPr lang="en-US" dirty="0" err="1" smtClean="0"/>
              <a:t>Aptara</a:t>
            </a:r>
            <a:r>
              <a:rPr lang="en-US" dirty="0" smtClean="0"/>
              <a:t> Proprietary – Not For Distribution</a:t>
            </a:r>
            <a:endParaRPr lang="en-US" dirty="0"/>
          </a:p>
        </p:txBody>
      </p:sp>
      <p:sp>
        <p:nvSpPr>
          <p:cNvPr id="5" name="Slide Number Placeholder 4"/>
          <p:cNvSpPr>
            <a:spLocks noGrp="1"/>
          </p:cNvSpPr>
          <p:nvPr>
            <p:ph type="sldNum" sz="quarter" idx="11"/>
          </p:nvPr>
        </p:nvSpPr>
        <p:spPr/>
        <p:txBody>
          <a:bodyPr/>
          <a:lstStyle>
            <a:lvl1pPr>
              <a:defRPr/>
            </a:lvl1pPr>
          </a:lstStyle>
          <a:p>
            <a:fld id="{AAC57362-0909-744D-B9C9-27F6312F91C2}" type="slidenum">
              <a:rPr lang="en-US"/>
              <a:pPr/>
              <a:t>‹#›</a:t>
            </a:fld>
            <a:endParaRPr lang="en-US"/>
          </a:p>
        </p:txBody>
      </p:sp>
    </p:spTree>
    <p:extLst>
      <p:ext uri="{BB962C8B-B14F-4D97-AF65-F5344CB8AC3E}">
        <p14:creationId xmlns:p14="http://schemas.microsoft.com/office/powerpoint/2010/main" val="418911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5" name="Slide Number Placeholder 4"/>
          <p:cNvSpPr>
            <a:spLocks noGrp="1"/>
          </p:cNvSpPr>
          <p:nvPr>
            <p:ph type="sldNum" sz="quarter" idx="11"/>
          </p:nvPr>
        </p:nvSpPr>
        <p:spPr/>
        <p:txBody>
          <a:bodyPr/>
          <a:lstStyle>
            <a:lvl1pPr>
              <a:defRPr/>
            </a:lvl1pPr>
          </a:lstStyle>
          <a:p>
            <a:fld id="{BF50D30B-318C-4C46-8ACD-630A726156FA}" type="slidenum">
              <a:rPr lang="en-US"/>
              <a:pPr/>
              <a:t>‹#›</a:t>
            </a:fld>
            <a:endParaRPr lang="en-US"/>
          </a:p>
        </p:txBody>
      </p:sp>
    </p:spTree>
    <p:extLst>
      <p:ext uri="{BB962C8B-B14F-4D97-AF65-F5344CB8AC3E}">
        <p14:creationId xmlns:p14="http://schemas.microsoft.com/office/powerpoint/2010/main" val="83763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907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1985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5" name="Slide Number Placeholder 4"/>
          <p:cNvSpPr>
            <a:spLocks noGrp="1"/>
          </p:cNvSpPr>
          <p:nvPr>
            <p:ph type="sldNum" sz="quarter" idx="11"/>
          </p:nvPr>
        </p:nvSpPr>
        <p:spPr/>
        <p:txBody>
          <a:bodyPr/>
          <a:lstStyle>
            <a:lvl1pPr>
              <a:defRPr/>
            </a:lvl1pPr>
          </a:lstStyle>
          <a:p>
            <a:fld id="{D104BD4C-1B24-3846-8115-B8CBF0ABE68C}" type="slidenum">
              <a:rPr lang="en-US"/>
              <a:pPr/>
              <a:t>‹#›</a:t>
            </a:fld>
            <a:endParaRPr lang="en-US"/>
          </a:p>
        </p:txBody>
      </p:sp>
    </p:spTree>
    <p:extLst>
      <p:ext uri="{BB962C8B-B14F-4D97-AF65-F5344CB8AC3E}">
        <p14:creationId xmlns:p14="http://schemas.microsoft.com/office/powerpoint/2010/main" val="359828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5" name="Slide Number Placeholder 4"/>
          <p:cNvSpPr>
            <a:spLocks noGrp="1"/>
          </p:cNvSpPr>
          <p:nvPr>
            <p:ph type="sldNum" sz="quarter" idx="11"/>
          </p:nvPr>
        </p:nvSpPr>
        <p:spPr/>
        <p:txBody>
          <a:bodyPr/>
          <a:lstStyle>
            <a:lvl1pPr>
              <a:defRPr/>
            </a:lvl1pPr>
          </a:lstStyle>
          <a:p>
            <a:fld id="{9737ADA4-BCB4-E644-AF8B-DFA059F8209F}" type="slidenum">
              <a:rPr lang="en-US"/>
              <a:pPr/>
              <a:t>‹#›</a:t>
            </a:fld>
            <a:endParaRPr lang="en-US"/>
          </a:p>
        </p:txBody>
      </p:sp>
    </p:spTree>
    <p:extLst>
      <p:ext uri="{BB962C8B-B14F-4D97-AF65-F5344CB8AC3E}">
        <p14:creationId xmlns:p14="http://schemas.microsoft.com/office/powerpoint/2010/main" val="200687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Footer Placeholder 3"/>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5" name="Slide Number Placeholder 4"/>
          <p:cNvSpPr>
            <a:spLocks noGrp="1"/>
          </p:cNvSpPr>
          <p:nvPr>
            <p:ph type="sldNum" sz="quarter" idx="11"/>
          </p:nvPr>
        </p:nvSpPr>
        <p:spPr/>
        <p:txBody>
          <a:bodyPr/>
          <a:lstStyle>
            <a:lvl1pPr>
              <a:defRPr/>
            </a:lvl1pPr>
          </a:lstStyle>
          <a:p>
            <a:fld id="{EC4E13EC-1299-9A4A-8F61-D99C3A24A389}" type="slidenum">
              <a:rPr lang="en-US"/>
              <a:pPr/>
              <a:t>‹#›</a:t>
            </a:fld>
            <a:endParaRPr lang="en-US"/>
          </a:p>
        </p:txBody>
      </p:sp>
    </p:spTree>
    <p:extLst>
      <p:ext uri="{BB962C8B-B14F-4D97-AF65-F5344CB8AC3E}">
        <p14:creationId xmlns:p14="http://schemas.microsoft.com/office/powerpoint/2010/main" val="140813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447800"/>
            <a:ext cx="4305300" cy="4525963"/>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10100" y="1447800"/>
            <a:ext cx="4305300" cy="4525963"/>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6" name="Slide Number Placeholder 5"/>
          <p:cNvSpPr>
            <a:spLocks noGrp="1"/>
          </p:cNvSpPr>
          <p:nvPr>
            <p:ph type="sldNum" sz="quarter" idx="11"/>
          </p:nvPr>
        </p:nvSpPr>
        <p:spPr/>
        <p:txBody>
          <a:bodyPr/>
          <a:lstStyle>
            <a:lvl1pPr>
              <a:defRPr/>
            </a:lvl1pPr>
          </a:lstStyle>
          <a:p>
            <a:fld id="{5B2EC154-9C40-704F-9266-7C81ECA2CC4B}" type="slidenum">
              <a:rPr lang="en-US"/>
              <a:pPr/>
              <a:t>‹#›</a:t>
            </a:fld>
            <a:endParaRPr lang="en-US"/>
          </a:p>
        </p:txBody>
      </p:sp>
    </p:spTree>
    <p:extLst>
      <p:ext uri="{BB962C8B-B14F-4D97-AF65-F5344CB8AC3E}">
        <p14:creationId xmlns:p14="http://schemas.microsoft.com/office/powerpoint/2010/main" val="272919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8" name="Slide Number Placeholder 7"/>
          <p:cNvSpPr>
            <a:spLocks noGrp="1"/>
          </p:cNvSpPr>
          <p:nvPr>
            <p:ph type="sldNum" sz="quarter" idx="11"/>
          </p:nvPr>
        </p:nvSpPr>
        <p:spPr/>
        <p:txBody>
          <a:bodyPr/>
          <a:lstStyle>
            <a:lvl1pPr>
              <a:defRPr/>
            </a:lvl1pPr>
          </a:lstStyle>
          <a:p>
            <a:fld id="{E2704F64-AB98-CF46-9AEF-28B6D3B0B620}" type="slidenum">
              <a:rPr lang="en-US"/>
              <a:pPr/>
              <a:t>‹#›</a:t>
            </a:fld>
            <a:endParaRPr lang="en-US"/>
          </a:p>
        </p:txBody>
      </p:sp>
    </p:spTree>
    <p:extLst>
      <p:ext uri="{BB962C8B-B14F-4D97-AF65-F5344CB8AC3E}">
        <p14:creationId xmlns:p14="http://schemas.microsoft.com/office/powerpoint/2010/main" val="406941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4" name="Slide Number Placeholder 3"/>
          <p:cNvSpPr>
            <a:spLocks noGrp="1"/>
          </p:cNvSpPr>
          <p:nvPr>
            <p:ph type="sldNum" sz="quarter" idx="11"/>
          </p:nvPr>
        </p:nvSpPr>
        <p:spPr/>
        <p:txBody>
          <a:bodyPr/>
          <a:lstStyle>
            <a:lvl1pPr>
              <a:defRPr/>
            </a:lvl1pPr>
          </a:lstStyle>
          <a:p>
            <a:fld id="{47ED0432-2D70-D84A-8168-1675229CF475}" type="slidenum">
              <a:rPr lang="en-US"/>
              <a:pPr/>
              <a:t>‹#›</a:t>
            </a:fld>
            <a:endParaRPr lang="en-US"/>
          </a:p>
        </p:txBody>
      </p:sp>
    </p:spTree>
    <p:extLst>
      <p:ext uri="{BB962C8B-B14F-4D97-AF65-F5344CB8AC3E}">
        <p14:creationId xmlns:p14="http://schemas.microsoft.com/office/powerpoint/2010/main" val="229130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3" name="Slide Number Placeholder 2"/>
          <p:cNvSpPr>
            <a:spLocks noGrp="1"/>
          </p:cNvSpPr>
          <p:nvPr>
            <p:ph type="sldNum" sz="quarter" idx="11"/>
          </p:nvPr>
        </p:nvSpPr>
        <p:spPr/>
        <p:txBody>
          <a:bodyPr/>
          <a:lstStyle>
            <a:lvl1pPr>
              <a:defRPr/>
            </a:lvl1pPr>
          </a:lstStyle>
          <a:p>
            <a:fld id="{84C555DE-2FC2-014D-AB81-F1314FFABC4B}" type="slidenum">
              <a:rPr lang="en-US"/>
              <a:pPr/>
              <a:t>‹#›</a:t>
            </a:fld>
            <a:endParaRPr lang="en-US"/>
          </a:p>
        </p:txBody>
      </p:sp>
    </p:spTree>
    <p:extLst>
      <p:ext uri="{BB962C8B-B14F-4D97-AF65-F5344CB8AC3E}">
        <p14:creationId xmlns:p14="http://schemas.microsoft.com/office/powerpoint/2010/main" val="29143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4"/>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6" name="Slide Number Placeholder 5"/>
          <p:cNvSpPr>
            <a:spLocks noGrp="1"/>
          </p:cNvSpPr>
          <p:nvPr>
            <p:ph type="sldNum" sz="quarter" idx="11"/>
          </p:nvPr>
        </p:nvSpPr>
        <p:spPr/>
        <p:txBody>
          <a:bodyPr/>
          <a:lstStyle>
            <a:lvl1pPr>
              <a:defRPr/>
            </a:lvl1pPr>
          </a:lstStyle>
          <a:p>
            <a:fld id="{3A489ACF-14F3-A842-9A55-B38E85A275AA}" type="slidenum">
              <a:rPr lang="en-US"/>
              <a:pPr/>
              <a:t>‹#›</a:t>
            </a:fld>
            <a:endParaRPr lang="en-US"/>
          </a:p>
        </p:txBody>
      </p:sp>
    </p:spTree>
    <p:extLst>
      <p:ext uri="{BB962C8B-B14F-4D97-AF65-F5344CB8AC3E}">
        <p14:creationId xmlns:p14="http://schemas.microsoft.com/office/powerpoint/2010/main" val="371257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152400" y="6537325"/>
            <a:ext cx="2819400" cy="244475"/>
          </a:xfrm>
          <a:prstGeom prst="rect">
            <a:avLst/>
          </a:prstGeom>
        </p:spPr>
        <p:txBody>
          <a:bodyPr/>
          <a:lstStyle>
            <a:lvl1pPr>
              <a:defRPr/>
            </a:lvl1pPr>
          </a:lstStyle>
          <a:p>
            <a:r>
              <a:rPr lang="en-US"/>
              <a:t>Confidential – Aptara Proprietary – Not For Distribution</a:t>
            </a:r>
          </a:p>
        </p:txBody>
      </p:sp>
      <p:sp>
        <p:nvSpPr>
          <p:cNvPr id="6" name="Slide Number Placeholder 5"/>
          <p:cNvSpPr>
            <a:spLocks noGrp="1"/>
          </p:cNvSpPr>
          <p:nvPr>
            <p:ph type="sldNum" sz="quarter" idx="11"/>
          </p:nvPr>
        </p:nvSpPr>
        <p:spPr/>
        <p:txBody>
          <a:bodyPr/>
          <a:lstStyle>
            <a:lvl1pPr>
              <a:defRPr/>
            </a:lvl1pPr>
          </a:lstStyle>
          <a:p>
            <a:fld id="{F879249B-1553-4F46-A89E-30C487EEBA4A}" type="slidenum">
              <a:rPr lang="en-US"/>
              <a:pPr/>
              <a:t>‹#›</a:t>
            </a:fld>
            <a:endParaRPr lang="en-US"/>
          </a:p>
        </p:txBody>
      </p:sp>
    </p:spTree>
    <p:extLst>
      <p:ext uri="{BB962C8B-B14F-4D97-AF65-F5344CB8AC3E}">
        <p14:creationId xmlns:p14="http://schemas.microsoft.com/office/powerpoint/2010/main" val="1939428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 Id="rId3"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Aptara-PPbkgd-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 y="152400"/>
            <a:ext cx="61722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152400" y="1447800"/>
            <a:ext cx="8763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30" name="Rectangle 6"/>
          <p:cNvSpPr>
            <a:spLocks noGrp="1" noChangeArrowheads="1"/>
          </p:cNvSpPr>
          <p:nvPr>
            <p:ph type="sldNum" sz="quarter" idx="4"/>
          </p:nvPr>
        </p:nvSpPr>
        <p:spPr bwMode="auto">
          <a:xfrm>
            <a:off x="8077200" y="6499225"/>
            <a:ext cx="990600"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020ADDDE-1FBB-CC4F-B8A3-E64C05AD7E10}" type="slidenum">
              <a:rPr lang="en-US"/>
              <a:pPr/>
              <a:t>‹#›</a:t>
            </a:fld>
            <a:endParaRPr lang="en-US"/>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11/30/2013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2400" b="1">
          <a:solidFill>
            <a:schemeClr val="bg1"/>
          </a:solidFill>
          <a:latin typeface="Myriad Pro"/>
          <a:ea typeface="+mj-ea"/>
          <a:cs typeface="Myriad Pro"/>
        </a:defRPr>
      </a:lvl1pPr>
      <a:lvl2pPr algn="l" rtl="0" eaLnBrk="1" fontAlgn="base" hangingPunct="1">
        <a:spcBef>
          <a:spcPct val="0"/>
        </a:spcBef>
        <a:spcAft>
          <a:spcPct val="0"/>
        </a:spcAft>
        <a:defRPr sz="2000" b="1">
          <a:solidFill>
            <a:schemeClr val="bg1"/>
          </a:solidFill>
          <a:latin typeface="Tahoma" charset="0"/>
          <a:ea typeface="ＭＳ Ｐゴシック" charset="0"/>
        </a:defRPr>
      </a:lvl2pPr>
      <a:lvl3pPr algn="l" rtl="0" eaLnBrk="1" fontAlgn="base" hangingPunct="1">
        <a:spcBef>
          <a:spcPct val="0"/>
        </a:spcBef>
        <a:spcAft>
          <a:spcPct val="0"/>
        </a:spcAft>
        <a:defRPr sz="2000" b="1">
          <a:solidFill>
            <a:schemeClr val="bg1"/>
          </a:solidFill>
          <a:latin typeface="Tahoma" charset="0"/>
          <a:ea typeface="ＭＳ Ｐゴシック" charset="0"/>
        </a:defRPr>
      </a:lvl3pPr>
      <a:lvl4pPr algn="l" rtl="0" eaLnBrk="1" fontAlgn="base" hangingPunct="1">
        <a:spcBef>
          <a:spcPct val="0"/>
        </a:spcBef>
        <a:spcAft>
          <a:spcPct val="0"/>
        </a:spcAft>
        <a:defRPr sz="2000" b="1">
          <a:solidFill>
            <a:schemeClr val="bg1"/>
          </a:solidFill>
          <a:latin typeface="Tahoma" charset="0"/>
          <a:ea typeface="ＭＳ Ｐゴシック" charset="0"/>
        </a:defRPr>
      </a:lvl4pPr>
      <a:lvl5pPr algn="l" rtl="0" eaLnBrk="1" fontAlgn="base" hangingPunct="1">
        <a:spcBef>
          <a:spcPct val="0"/>
        </a:spcBef>
        <a:spcAft>
          <a:spcPct val="0"/>
        </a:spcAft>
        <a:defRPr sz="2000" b="1">
          <a:solidFill>
            <a:schemeClr val="bg1"/>
          </a:solidFill>
          <a:latin typeface="Tahoma" charset="0"/>
          <a:ea typeface="ＭＳ Ｐゴシック" charset="0"/>
        </a:defRPr>
      </a:lvl5pPr>
      <a:lvl6pPr marL="457200" algn="l" rtl="0" eaLnBrk="1" fontAlgn="base" hangingPunct="1">
        <a:spcBef>
          <a:spcPct val="0"/>
        </a:spcBef>
        <a:spcAft>
          <a:spcPct val="0"/>
        </a:spcAft>
        <a:defRPr sz="2000" b="1">
          <a:solidFill>
            <a:schemeClr val="bg1"/>
          </a:solidFill>
          <a:latin typeface="Tahoma" charset="0"/>
          <a:ea typeface="ＭＳ Ｐゴシック" charset="0"/>
        </a:defRPr>
      </a:lvl6pPr>
      <a:lvl7pPr marL="914400" algn="l" rtl="0" eaLnBrk="1" fontAlgn="base" hangingPunct="1">
        <a:spcBef>
          <a:spcPct val="0"/>
        </a:spcBef>
        <a:spcAft>
          <a:spcPct val="0"/>
        </a:spcAft>
        <a:defRPr sz="2000" b="1">
          <a:solidFill>
            <a:schemeClr val="bg1"/>
          </a:solidFill>
          <a:latin typeface="Tahoma" charset="0"/>
          <a:ea typeface="ＭＳ Ｐゴシック" charset="0"/>
        </a:defRPr>
      </a:lvl7pPr>
      <a:lvl8pPr marL="1371600" algn="l" rtl="0" eaLnBrk="1" fontAlgn="base" hangingPunct="1">
        <a:spcBef>
          <a:spcPct val="0"/>
        </a:spcBef>
        <a:spcAft>
          <a:spcPct val="0"/>
        </a:spcAft>
        <a:defRPr sz="2000" b="1">
          <a:solidFill>
            <a:schemeClr val="bg1"/>
          </a:solidFill>
          <a:latin typeface="Tahoma" charset="0"/>
          <a:ea typeface="ＭＳ Ｐゴシック" charset="0"/>
        </a:defRPr>
      </a:lvl8pPr>
      <a:lvl9pPr marL="1828800" algn="l" rtl="0" eaLnBrk="1" fontAlgn="base" hangingPunct="1">
        <a:spcBef>
          <a:spcPct val="0"/>
        </a:spcBef>
        <a:spcAft>
          <a:spcPct val="0"/>
        </a:spcAft>
        <a:defRPr sz="2000" b="1">
          <a:solidFill>
            <a:schemeClr val="bg1"/>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A5C31C"/>
        </a:buClr>
        <a:buSzPct val="70000"/>
        <a:buFont typeface="Wingdings" charset="2"/>
        <a:buChar char="n"/>
        <a:defRPr sz="2400">
          <a:solidFill>
            <a:schemeClr val="tx1"/>
          </a:solidFill>
          <a:latin typeface="Myriad Pro"/>
          <a:ea typeface="+mn-ea"/>
          <a:cs typeface="Myriad Pro"/>
        </a:defRPr>
      </a:lvl1pPr>
      <a:lvl2pPr marL="742950" indent="-285750" algn="l" rtl="0" eaLnBrk="1" fontAlgn="base" hangingPunct="1">
        <a:spcBef>
          <a:spcPct val="20000"/>
        </a:spcBef>
        <a:spcAft>
          <a:spcPct val="0"/>
        </a:spcAft>
        <a:buChar char="–"/>
        <a:defRPr sz="2400" b="0">
          <a:solidFill>
            <a:schemeClr val="tx1"/>
          </a:solidFill>
          <a:latin typeface="Myriad Pro"/>
          <a:ea typeface="+mn-ea"/>
          <a:cs typeface="Myriad Pro"/>
        </a:defRPr>
      </a:lvl2pPr>
      <a:lvl3pPr marL="1143000" indent="-228600" algn="l" rtl="0" eaLnBrk="1" fontAlgn="base" hangingPunct="1">
        <a:spcBef>
          <a:spcPct val="20000"/>
        </a:spcBef>
        <a:spcAft>
          <a:spcPct val="0"/>
        </a:spcAft>
        <a:buClr>
          <a:srgbClr val="85AA09"/>
        </a:buClr>
        <a:buSzPct val="150000"/>
        <a:buChar char="•"/>
        <a:defRPr sz="2400" b="0">
          <a:solidFill>
            <a:schemeClr val="tx1"/>
          </a:solidFill>
          <a:latin typeface="Myriad Pro"/>
          <a:ea typeface="+mn-ea"/>
          <a:cs typeface="Myriad Pro"/>
        </a:defRPr>
      </a:lvl3pPr>
      <a:lvl4pPr marL="1600200" indent="-228600" algn="l" rtl="0" eaLnBrk="1" fontAlgn="base" hangingPunct="1">
        <a:spcBef>
          <a:spcPct val="20000"/>
        </a:spcBef>
        <a:spcAft>
          <a:spcPct val="0"/>
        </a:spcAft>
        <a:buChar char="–"/>
        <a:defRPr sz="2400" b="0">
          <a:solidFill>
            <a:schemeClr val="tx1"/>
          </a:solidFill>
          <a:latin typeface="Myriad Pro"/>
          <a:ea typeface="+mn-ea"/>
          <a:cs typeface="Myriad Pro"/>
        </a:defRPr>
      </a:lvl4pPr>
      <a:lvl5pPr marL="2057400" indent="-228600" algn="l" rtl="0" eaLnBrk="1" fontAlgn="base" hangingPunct="1">
        <a:spcBef>
          <a:spcPct val="20000"/>
        </a:spcBef>
        <a:spcAft>
          <a:spcPct val="0"/>
        </a:spcAft>
        <a:buChar char="»"/>
        <a:defRPr sz="2400" b="0">
          <a:solidFill>
            <a:schemeClr val="tx1"/>
          </a:solidFill>
          <a:latin typeface="Myriad Pro"/>
          <a:ea typeface="+mn-ea"/>
          <a:cs typeface="Myriad Pro"/>
        </a:defRPr>
      </a:lvl5pPr>
      <a:lvl6pPr marL="2514600" indent="-228600" algn="l" rtl="0" eaLnBrk="1" fontAlgn="base" hangingPunct="1">
        <a:spcBef>
          <a:spcPct val="20000"/>
        </a:spcBef>
        <a:spcAft>
          <a:spcPct val="0"/>
        </a:spcAft>
        <a:buChar char="»"/>
        <a:defRPr sz="800">
          <a:solidFill>
            <a:schemeClr val="tx1"/>
          </a:solidFill>
          <a:latin typeface="+mn-lt"/>
          <a:ea typeface="+mn-ea"/>
        </a:defRPr>
      </a:lvl6pPr>
      <a:lvl7pPr marL="2971800" indent="-228600" algn="l" rtl="0" eaLnBrk="1" fontAlgn="base" hangingPunct="1">
        <a:spcBef>
          <a:spcPct val="20000"/>
        </a:spcBef>
        <a:spcAft>
          <a:spcPct val="0"/>
        </a:spcAft>
        <a:buChar char="»"/>
        <a:defRPr sz="800">
          <a:solidFill>
            <a:schemeClr val="tx1"/>
          </a:solidFill>
          <a:latin typeface="+mn-lt"/>
          <a:ea typeface="+mn-ea"/>
        </a:defRPr>
      </a:lvl7pPr>
      <a:lvl8pPr marL="3429000" indent="-228600" algn="l" rtl="0" eaLnBrk="1" fontAlgn="base" hangingPunct="1">
        <a:spcBef>
          <a:spcPct val="20000"/>
        </a:spcBef>
        <a:spcAft>
          <a:spcPct val="0"/>
        </a:spcAft>
        <a:buChar char="»"/>
        <a:defRPr sz="800">
          <a:solidFill>
            <a:schemeClr val="tx1"/>
          </a:solidFill>
          <a:latin typeface="+mn-lt"/>
          <a:ea typeface="+mn-ea"/>
        </a:defRPr>
      </a:lvl8pPr>
      <a:lvl9pPr marL="3886200" indent="-228600" algn="l" rtl="0" eaLnBrk="1" fontAlgn="base" hangingPunct="1">
        <a:spcBef>
          <a:spcPct val="20000"/>
        </a:spcBef>
        <a:spcAft>
          <a:spcPct val="0"/>
        </a:spcAft>
        <a:buChar char="»"/>
        <a:defRPr sz="8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Aptara-PPbkgd-title"/>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2209800" y="1676400"/>
            <a:ext cx="58674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Title</a:t>
            </a:r>
          </a:p>
        </p:txBody>
      </p:sp>
      <p:sp>
        <p:nvSpPr>
          <p:cNvPr id="2052" name="Rectangle 4"/>
          <p:cNvSpPr>
            <a:spLocks noGrp="1" noChangeArrowheads="1"/>
          </p:cNvSpPr>
          <p:nvPr>
            <p:ph type="body" idx="1"/>
          </p:nvPr>
        </p:nvSpPr>
        <p:spPr bwMode="auto">
          <a:xfrm>
            <a:off x="2209800" y="3886200"/>
            <a:ext cx="54864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Subtitle</a:t>
            </a: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rtl="0" eaLnBrk="0" fontAlgn="base" hangingPunct="0">
        <a:spcBef>
          <a:spcPct val="0"/>
        </a:spcBef>
        <a:spcAft>
          <a:spcPct val="0"/>
        </a:spcAft>
        <a:defRPr sz="4400">
          <a:solidFill>
            <a:srgbClr val="0A64A0"/>
          </a:solidFill>
          <a:latin typeface="+mj-lt"/>
          <a:ea typeface="+mj-ea"/>
          <a:cs typeface="+mj-cs"/>
        </a:defRPr>
      </a:lvl1pPr>
      <a:lvl2pPr algn="l" rtl="0" eaLnBrk="0" fontAlgn="base" hangingPunct="0">
        <a:spcBef>
          <a:spcPct val="0"/>
        </a:spcBef>
        <a:spcAft>
          <a:spcPct val="0"/>
        </a:spcAft>
        <a:defRPr sz="4400">
          <a:solidFill>
            <a:srgbClr val="0A64A0"/>
          </a:solidFill>
          <a:latin typeface="Tahoma" pitchFamily="34" charset="0"/>
        </a:defRPr>
      </a:lvl2pPr>
      <a:lvl3pPr algn="l" rtl="0" eaLnBrk="0" fontAlgn="base" hangingPunct="0">
        <a:spcBef>
          <a:spcPct val="0"/>
        </a:spcBef>
        <a:spcAft>
          <a:spcPct val="0"/>
        </a:spcAft>
        <a:defRPr sz="4400">
          <a:solidFill>
            <a:srgbClr val="0A64A0"/>
          </a:solidFill>
          <a:latin typeface="Tahoma" pitchFamily="34" charset="0"/>
        </a:defRPr>
      </a:lvl3pPr>
      <a:lvl4pPr algn="l" rtl="0" eaLnBrk="0" fontAlgn="base" hangingPunct="0">
        <a:spcBef>
          <a:spcPct val="0"/>
        </a:spcBef>
        <a:spcAft>
          <a:spcPct val="0"/>
        </a:spcAft>
        <a:defRPr sz="4400">
          <a:solidFill>
            <a:srgbClr val="0A64A0"/>
          </a:solidFill>
          <a:latin typeface="Tahoma" pitchFamily="34" charset="0"/>
        </a:defRPr>
      </a:lvl4pPr>
      <a:lvl5pPr algn="l" rtl="0" eaLnBrk="0" fontAlgn="base" hangingPunct="0">
        <a:spcBef>
          <a:spcPct val="0"/>
        </a:spcBef>
        <a:spcAft>
          <a:spcPct val="0"/>
        </a:spcAft>
        <a:defRPr sz="4400">
          <a:solidFill>
            <a:srgbClr val="0A64A0"/>
          </a:solidFill>
          <a:latin typeface="Tahoma" pitchFamily="34" charset="0"/>
        </a:defRPr>
      </a:lvl5pPr>
      <a:lvl6pPr marL="457200" algn="l" rtl="0" fontAlgn="base">
        <a:spcBef>
          <a:spcPct val="0"/>
        </a:spcBef>
        <a:spcAft>
          <a:spcPct val="0"/>
        </a:spcAft>
        <a:defRPr sz="4400">
          <a:solidFill>
            <a:srgbClr val="0A64A0"/>
          </a:solidFill>
          <a:latin typeface="Tahoma" pitchFamily="34" charset="0"/>
        </a:defRPr>
      </a:lvl6pPr>
      <a:lvl7pPr marL="914400" algn="l" rtl="0" fontAlgn="base">
        <a:spcBef>
          <a:spcPct val="0"/>
        </a:spcBef>
        <a:spcAft>
          <a:spcPct val="0"/>
        </a:spcAft>
        <a:defRPr sz="4400">
          <a:solidFill>
            <a:srgbClr val="0A64A0"/>
          </a:solidFill>
          <a:latin typeface="Tahoma" pitchFamily="34" charset="0"/>
        </a:defRPr>
      </a:lvl7pPr>
      <a:lvl8pPr marL="1371600" algn="l" rtl="0" fontAlgn="base">
        <a:spcBef>
          <a:spcPct val="0"/>
        </a:spcBef>
        <a:spcAft>
          <a:spcPct val="0"/>
        </a:spcAft>
        <a:defRPr sz="4400">
          <a:solidFill>
            <a:srgbClr val="0A64A0"/>
          </a:solidFill>
          <a:latin typeface="Tahoma" pitchFamily="34" charset="0"/>
        </a:defRPr>
      </a:lvl8pPr>
      <a:lvl9pPr marL="1828800" algn="l" rtl="0" fontAlgn="base">
        <a:spcBef>
          <a:spcPct val="0"/>
        </a:spcBef>
        <a:spcAft>
          <a:spcPct val="0"/>
        </a:spcAft>
        <a:defRPr sz="4400">
          <a:solidFill>
            <a:srgbClr val="0A64A0"/>
          </a:solidFill>
          <a:latin typeface="Tahoma" pitchFamily="34" charset="0"/>
        </a:defRPr>
      </a:lvl9pPr>
    </p:titleStyle>
    <p:bodyStyle>
      <a:lvl1pPr marL="342900" indent="-342900" algn="l" rtl="0" eaLnBrk="0" fontAlgn="base" hangingPunct="0">
        <a:spcBef>
          <a:spcPct val="20000"/>
        </a:spcBef>
        <a:spcAft>
          <a:spcPct val="0"/>
        </a:spcAft>
        <a:buClr>
          <a:srgbClr val="85AA09"/>
        </a:buClr>
        <a:buFont typeface="Wingdings" pitchFamily="2" charset="2"/>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lr>
          <a:srgbClr val="85AA09"/>
        </a:buClr>
        <a:buChar char="•"/>
        <a:defRPr sz="1000">
          <a:solidFill>
            <a:schemeClr val="tx1"/>
          </a:solidFill>
          <a:latin typeface="+mn-lt"/>
        </a:defRPr>
      </a:lvl3pPr>
      <a:lvl4pPr marL="1600200" indent="-228600" algn="l" rtl="0" eaLnBrk="0" fontAlgn="base" hangingPunct="0">
        <a:spcBef>
          <a:spcPct val="20000"/>
        </a:spcBef>
        <a:spcAft>
          <a:spcPct val="0"/>
        </a:spcAft>
        <a:buChar char="–"/>
        <a:defRPr sz="1000">
          <a:solidFill>
            <a:schemeClr val="tx1"/>
          </a:solidFill>
          <a:latin typeface="+mn-lt"/>
        </a:defRPr>
      </a:lvl4pPr>
      <a:lvl5pPr marL="2057400" indent="-228600" algn="l" rtl="0" eaLnBrk="0" fontAlgn="base" hangingPunct="0">
        <a:spcBef>
          <a:spcPct val="20000"/>
        </a:spcBef>
        <a:spcAft>
          <a:spcPct val="0"/>
        </a:spcAft>
        <a:buChar char="»"/>
        <a:defRPr sz="800">
          <a:solidFill>
            <a:schemeClr val="tx1"/>
          </a:solidFill>
          <a:latin typeface="+mn-lt"/>
        </a:defRPr>
      </a:lvl5pPr>
      <a:lvl6pPr marL="2514600" indent="-228600" algn="l" rtl="0" fontAlgn="base">
        <a:spcBef>
          <a:spcPct val="20000"/>
        </a:spcBef>
        <a:spcAft>
          <a:spcPct val="0"/>
        </a:spcAft>
        <a:buChar char="»"/>
        <a:defRPr sz="800">
          <a:solidFill>
            <a:schemeClr val="tx1"/>
          </a:solidFill>
          <a:latin typeface="+mn-lt"/>
        </a:defRPr>
      </a:lvl6pPr>
      <a:lvl7pPr marL="2971800" indent="-228600" algn="l" rtl="0" fontAlgn="base">
        <a:spcBef>
          <a:spcPct val="20000"/>
        </a:spcBef>
        <a:spcAft>
          <a:spcPct val="0"/>
        </a:spcAft>
        <a:buChar char="»"/>
        <a:defRPr sz="800">
          <a:solidFill>
            <a:schemeClr val="tx1"/>
          </a:solidFill>
          <a:latin typeface="+mn-lt"/>
        </a:defRPr>
      </a:lvl7pPr>
      <a:lvl8pPr marL="3429000" indent="-228600" algn="l" rtl="0" fontAlgn="base">
        <a:spcBef>
          <a:spcPct val="20000"/>
        </a:spcBef>
        <a:spcAft>
          <a:spcPct val="0"/>
        </a:spcAft>
        <a:buChar char="»"/>
        <a:defRPr sz="800">
          <a:solidFill>
            <a:schemeClr val="tx1"/>
          </a:solidFill>
          <a:latin typeface="+mn-lt"/>
        </a:defRPr>
      </a:lvl8pPr>
      <a:lvl9pPr marL="3886200" indent="-228600" algn="l" rtl="0" fontAlgn="base">
        <a:spcBef>
          <a:spcPct val="20000"/>
        </a:spcBef>
        <a:spcAft>
          <a:spcPct val="0"/>
        </a:spcAft>
        <a:buChar char="»"/>
        <a:defRPr sz="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idp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msglobal.org/edupub/edupubparticipate.cf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idpf.org/epub/profiles/edu/EDUPUBBaselineSpec/EDUPUBBaselineSpec.html" TargetMode="External"/><Relationship Id="rId4" Type="http://schemas.openxmlformats.org/officeDocument/2006/relationships/hyperlink" Target="http://www.idpf.org/epub/profiles/edu/EDUPUBContentModel/ContentModel.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pubbl.org/"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295400"/>
            <a:ext cx="8153400" cy="1600200"/>
          </a:xfrm>
        </p:spPr>
        <p:txBody>
          <a:bodyPr/>
          <a:lstStyle/>
          <a:p>
            <a:pPr eaLnBrk="1" hangingPunct="1"/>
            <a:r>
              <a:rPr lang="en-US" dirty="0" smtClean="0"/>
              <a:t>eTextbooks </a:t>
            </a:r>
            <a:br>
              <a:rPr lang="en-US" dirty="0" smtClean="0"/>
            </a:br>
            <a:r>
              <a:rPr lang="en-US" sz="3500" dirty="0" smtClean="0"/>
              <a:t>and the </a:t>
            </a:r>
            <a:r>
              <a:rPr lang="en-US" dirty="0" smtClean="0"/>
              <a:t/>
            </a:r>
            <a:br>
              <a:rPr lang="en-US" dirty="0" smtClean="0"/>
            </a:br>
            <a:r>
              <a:rPr lang="en-US" dirty="0" smtClean="0"/>
              <a:t>Open Web Platform</a:t>
            </a:r>
            <a:endParaRPr lang="en-US" dirty="0" smtClean="0">
              <a:latin typeface="Arial" pitchFamily="34" charset="0"/>
              <a:cs typeface="Arial" pitchFamily="34" charset="0"/>
            </a:endParaRPr>
          </a:p>
        </p:txBody>
      </p:sp>
      <p:sp>
        <p:nvSpPr>
          <p:cNvPr id="4099" name="Rectangle 3"/>
          <p:cNvSpPr>
            <a:spLocks noGrp="1" noChangeArrowheads="1"/>
          </p:cNvSpPr>
          <p:nvPr>
            <p:ph type="body" idx="1"/>
          </p:nvPr>
        </p:nvSpPr>
        <p:spPr>
          <a:xfrm>
            <a:off x="609600" y="3581400"/>
            <a:ext cx="8305800" cy="1295400"/>
          </a:xfrm>
        </p:spPr>
        <p:txBody>
          <a:bodyPr/>
          <a:lstStyle/>
          <a:p>
            <a:r>
              <a:rPr lang="en-US" sz="2800" dirty="0" smtClean="0"/>
              <a:t>A Report from the Oct 2013 EDUPUB Workshop</a:t>
            </a:r>
          </a:p>
          <a:p>
            <a:pPr eaLnBrk="1" hangingPunct="1"/>
            <a:endParaRPr lang="en-US" sz="2000" b="1" dirty="0" smtClean="0">
              <a:latin typeface="Arial" pitchFamily="34" charset="0"/>
              <a:cs typeface="Arial" pitchFamily="34" charset="0"/>
            </a:endParaRPr>
          </a:p>
          <a:p>
            <a:pPr algn="r" eaLnBrk="1" hangingPunct="1"/>
            <a:endParaRPr lang="en-US" sz="2200" dirty="0" smtClean="0"/>
          </a:p>
          <a:p>
            <a:pPr algn="r" eaLnBrk="1" hangingPunct="1"/>
            <a:r>
              <a:rPr lang="en-US" sz="2200" dirty="0" smtClean="0"/>
              <a:t>Samir Kakar</a:t>
            </a:r>
          </a:p>
          <a:p>
            <a:pPr algn="r" eaLnBrk="1" hangingPunct="1"/>
            <a:r>
              <a:rPr lang="en-US" sz="2200" dirty="0" smtClean="0"/>
              <a:t>Chief Technology Officer, Aptara</a:t>
            </a:r>
          </a:p>
        </p:txBody>
      </p:sp>
      <p:pic>
        <p:nvPicPr>
          <p:cNvPr id="4" name="Picture 3" descr="IDPF-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181600"/>
            <a:ext cx="1687168" cy="6736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Priorities Moving Forward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7297160"/>
              </p:ext>
            </p:extLst>
          </p:nvPr>
        </p:nvGraphicFramePr>
        <p:xfrm>
          <a:off x="152400" y="762000"/>
          <a:ext cx="8763000" cy="6131559"/>
        </p:xfrm>
        <a:graphic>
          <a:graphicData uri="http://schemas.openxmlformats.org/drawingml/2006/table">
            <a:tbl>
              <a:tblPr firstRow="1" bandRow="1">
                <a:tableStyleId>{5C22544A-7EE6-4342-B048-85BDC9FD1C3A}</a:tableStyleId>
              </a:tblPr>
              <a:tblGrid>
                <a:gridCol w="4267200"/>
                <a:gridCol w="2209800"/>
                <a:gridCol w="2286000"/>
              </a:tblGrid>
              <a:tr h="370840">
                <a:tc>
                  <a:txBody>
                    <a:bodyPr/>
                    <a:lstStyle/>
                    <a:p>
                      <a:r>
                        <a:rPr lang="en-US" dirty="0" smtClean="0">
                          <a:solidFill>
                            <a:srgbClr val="000000"/>
                          </a:solidFill>
                        </a:rPr>
                        <a:t>Project</a:t>
                      </a:r>
                      <a:endParaRPr lang="en-US" dirty="0">
                        <a:solidFill>
                          <a:srgbClr val="000000"/>
                        </a:solidFill>
                      </a:endParaRPr>
                    </a:p>
                  </a:txBody>
                  <a:tcPr/>
                </a:tc>
                <a:tc>
                  <a:txBody>
                    <a:bodyPr/>
                    <a:lstStyle/>
                    <a:p>
                      <a:r>
                        <a:rPr lang="en-US" dirty="0" smtClean="0">
                          <a:solidFill>
                            <a:srgbClr val="000000"/>
                          </a:solidFill>
                        </a:rPr>
                        <a:t>Initial Contacts</a:t>
                      </a:r>
                      <a:endParaRPr lang="en-US" dirty="0">
                        <a:solidFill>
                          <a:srgbClr val="000000"/>
                        </a:solidFill>
                      </a:endParaRPr>
                    </a:p>
                  </a:txBody>
                  <a:tcPr/>
                </a:tc>
                <a:tc>
                  <a:txBody>
                    <a:bodyPr/>
                    <a:lstStyle/>
                    <a:p>
                      <a:r>
                        <a:rPr lang="en-US" dirty="0" smtClean="0">
                          <a:solidFill>
                            <a:srgbClr val="000000"/>
                          </a:solidFill>
                        </a:rPr>
                        <a:t>Organizations</a:t>
                      </a:r>
                      <a:endParaRPr lang="en-US" dirty="0">
                        <a:solidFill>
                          <a:srgbClr val="000000"/>
                        </a:solidFill>
                      </a:endParaRPr>
                    </a:p>
                  </a:txBody>
                  <a:tcPr/>
                </a:tc>
              </a:tr>
              <a:tr h="370840">
                <a:tc>
                  <a:txBody>
                    <a:bodyPr/>
                    <a:lstStyle/>
                    <a:p>
                      <a:r>
                        <a:rPr lang="en-US" dirty="0" smtClean="0"/>
                        <a:t>Educational Profile for EPUB 3</a:t>
                      </a:r>
                    </a:p>
                    <a:p>
                      <a:endParaRPr lang="en-US" dirty="0" smtClean="0"/>
                    </a:p>
                    <a:p>
                      <a:endParaRPr lang="en-US" dirty="0"/>
                    </a:p>
                  </a:txBody>
                  <a:tcPr/>
                </a:tc>
                <a:tc>
                  <a:txBody>
                    <a:bodyPr/>
                    <a:lstStyle/>
                    <a:p>
                      <a:r>
                        <a:rPr lang="en-US" dirty="0" smtClean="0"/>
                        <a:t>Paul </a:t>
                      </a:r>
                      <a:r>
                        <a:rPr lang="en-US" dirty="0" err="1" smtClean="0"/>
                        <a:t>Belfanti</a:t>
                      </a:r>
                      <a:endParaRPr lang="en-US" dirty="0" smtClean="0"/>
                    </a:p>
                    <a:p>
                      <a:r>
                        <a:rPr lang="en-US" dirty="0" smtClean="0"/>
                        <a:t>Markus</a:t>
                      </a:r>
                      <a:r>
                        <a:rPr lang="en-US" baseline="0" dirty="0" smtClean="0"/>
                        <a:t> </a:t>
                      </a:r>
                      <a:r>
                        <a:rPr lang="en-US" baseline="0" dirty="0" err="1" smtClean="0"/>
                        <a:t>Gylling</a:t>
                      </a:r>
                      <a:endParaRPr lang="en-US" dirty="0"/>
                    </a:p>
                  </a:txBody>
                  <a:tcPr/>
                </a:tc>
                <a:tc>
                  <a:txBody>
                    <a:bodyPr/>
                    <a:lstStyle/>
                    <a:p>
                      <a:pPr algn="ctr"/>
                      <a:r>
                        <a:rPr lang="en-US" dirty="0" smtClean="0"/>
                        <a:t>IDPF</a:t>
                      </a:r>
                      <a:endParaRPr lang="en-US" dirty="0"/>
                    </a:p>
                  </a:txBody>
                  <a:tcPr/>
                </a:tc>
              </a:tr>
              <a:tr h="370840">
                <a:tc>
                  <a:txBody>
                    <a:bodyPr/>
                    <a:lstStyle/>
                    <a:p>
                      <a:r>
                        <a:rPr lang="en-US" dirty="0" smtClean="0"/>
                        <a:t>QTI Integration</a:t>
                      </a:r>
                      <a:r>
                        <a:rPr lang="en-US" baseline="0" dirty="0" smtClean="0"/>
                        <a:t> (including asynchronous communication)</a:t>
                      </a:r>
                    </a:p>
                    <a:p>
                      <a:endParaRPr lang="en-US" dirty="0"/>
                    </a:p>
                  </a:txBody>
                  <a:tcPr/>
                </a:tc>
                <a:tc>
                  <a:txBody>
                    <a:bodyPr/>
                    <a:lstStyle/>
                    <a:p>
                      <a:r>
                        <a:rPr lang="en-US" dirty="0" smtClean="0"/>
                        <a:t>Colin</a:t>
                      </a:r>
                      <a:r>
                        <a:rPr lang="en-US" baseline="0" dirty="0" smtClean="0"/>
                        <a:t> </a:t>
                      </a:r>
                      <a:r>
                        <a:rPr lang="en-US" baseline="0" dirty="0" err="1" smtClean="0"/>
                        <a:t>Smythe</a:t>
                      </a:r>
                      <a:endParaRPr lang="en-US" baseline="0" dirty="0" smtClean="0"/>
                    </a:p>
                    <a:p>
                      <a:r>
                        <a:rPr lang="en-US" baseline="0" dirty="0" smtClean="0"/>
                        <a:t>Wilbert </a:t>
                      </a:r>
                      <a:r>
                        <a:rPr lang="en-US" baseline="0" dirty="0" err="1" smtClean="0"/>
                        <a:t>Kraan</a:t>
                      </a:r>
                      <a:endParaRPr lang="en-US" dirty="0"/>
                    </a:p>
                  </a:txBody>
                  <a:tcPr/>
                </a:tc>
                <a:tc>
                  <a:txBody>
                    <a:bodyPr/>
                    <a:lstStyle/>
                    <a:p>
                      <a:pPr algn="ctr"/>
                      <a:r>
                        <a:rPr lang="en-US" dirty="0" smtClean="0"/>
                        <a:t>IMS, IDPF</a:t>
                      </a:r>
                      <a:endParaRPr lang="en-US" dirty="0"/>
                    </a:p>
                  </a:txBody>
                  <a:tcPr/>
                </a:tc>
              </a:tr>
              <a:tr h="370840">
                <a:tc>
                  <a:txBody>
                    <a:bodyPr/>
                    <a:lstStyle/>
                    <a:p>
                      <a:r>
                        <a:rPr lang="en-US" dirty="0" smtClean="0"/>
                        <a:t>LRMI + Accessibility Integration</a:t>
                      </a:r>
                      <a:endParaRPr lang="en-US" dirty="0"/>
                    </a:p>
                  </a:txBody>
                  <a:tcPr/>
                </a:tc>
                <a:tc>
                  <a:txBody>
                    <a:bodyPr/>
                    <a:lstStyle/>
                    <a:p>
                      <a:r>
                        <a:rPr lang="en-US" dirty="0" smtClean="0"/>
                        <a:t>Madeleine Rothberg</a:t>
                      </a:r>
                    </a:p>
                    <a:p>
                      <a:r>
                        <a:rPr lang="en-US" dirty="0" smtClean="0"/>
                        <a:t>Matt</a:t>
                      </a:r>
                      <a:r>
                        <a:rPr lang="en-US" baseline="0" dirty="0" smtClean="0"/>
                        <a:t> </a:t>
                      </a:r>
                      <a:r>
                        <a:rPr lang="en-US" baseline="0" dirty="0" err="1" smtClean="0"/>
                        <a:t>Garrish</a:t>
                      </a:r>
                      <a:endParaRPr lang="en-US" dirty="0" smtClean="0"/>
                    </a:p>
                    <a:p>
                      <a:endParaRPr lang="en-US" dirty="0"/>
                    </a:p>
                  </a:txBody>
                  <a:tcPr/>
                </a:tc>
                <a:tc>
                  <a:txBody>
                    <a:bodyPr/>
                    <a:lstStyle/>
                    <a:p>
                      <a:pPr algn="ctr"/>
                      <a:r>
                        <a:rPr lang="en-US" dirty="0" smtClean="0"/>
                        <a:t>IDPF, IMS</a:t>
                      </a:r>
                      <a:endParaRPr lang="en-US" dirty="0"/>
                    </a:p>
                  </a:txBody>
                  <a:tcPr/>
                </a:tc>
              </a:tr>
              <a:tr h="370840">
                <a:tc>
                  <a:txBody>
                    <a:bodyPr/>
                    <a:lstStyle/>
                    <a:p>
                      <a:r>
                        <a:rPr lang="en-US" dirty="0" smtClean="0"/>
                        <a:t>Content Linkage</a:t>
                      </a:r>
                      <a:r>
                        <a:rPr lang="en-US" baseline="0" dirty="0" smtClean="0"/>
                        <a:t> to LTI</a:t>
                      </a:r>
                    </a:p>
                    <a:p>
                      <a:endParaRPr lang="en-US" baseline="0" dirty="0" smtClean="0"/>
                    </a:p>
                    <a:p>
                      <a:endParaRPr lang="en-US" dirty="0"/>
                    </a:p>
                  </a:txBody>
                  <a:tcPr/>
                </a:tc>
                <a:tc>
                  <a:txBody>
                    <a:bodyPr/>
                    <a:lstStyle/>
                    <a:p>
                      <a:r>
                        <a:rPr lang="en-US" dirty="0" smtClean="0"/>
                        <a:t>Colin </a:t>
                      </a:r>
                      <a:r>
                        <a:rPr lang="en-US" dirty="0" err="1" smtClean="0"/>
                        <a:t>Smythe</a:t>
                      </a:r>
                      <a:endParaRPr lang="en-US" dirty="0" smtClean="0"/>
                    </a:p>
                    <a:p>
                      <a:r>
                        <a:rPr lang="en-US" dirty="0" smtClean="0"/>
                        <a:t>Markus </a:t>
                      </a:r>
                      <a:r>
                        <a:rPr lang="en-US" dirty="0" err="1" smtClean="0"/>
                        <a:t>Gylling</a:t>
                      </a:r>
                      <a:endParaRPr lang="en-US" dirty="0"/>
                    </a:p>
                  </a:txBody>
                  <a:tcPr/>
                </a:tc>
                <a:tc>
                  <a:txBody>
                    <a:bodyPr/>
                    <a:lstStyle/>
                    <a:p>
                      <a:pPr algn="ctr"/>
                      <a:r>
                        <a:rPr lang="en-US" dirty="0" smtClean="0"/>
                        <a:t>IMS, IDPF</a:t>
                      </a:r>
                      <a:endParaRPr lang="en-US" dirty="0"/>
                    </a:p>
                  </a:txBody>
                  <a:tcPr/>
                </a:tc>
              </a:tr>
              <a:tr h="370840">
                <a:tc>
                  <a:txBody>
                    <a:bodyPr/>
                    <a:lstStyle/>
                    <a:p>
                      <a:r>
                        <a:rPr lang="en-US" dirty="0" smtClean="0"/>
                        <a:t>Outcomes and Analytics Services (including</a:t>
                      </a:r>
                      <a:r>
                        <a:rPr lang="en-US" baseline="0" dirty="0" smtClean="0"/>
                        <a:t> asynchronous comm.)</a:t>
                      </a:r>
                    </a:p>
                    <a:p>
                      <a:endParaRPr lang="en-US" dirty="0"/>
                    </a:p>
                  </a:txBody>
                  <a:tcPr/>
                </a:tc>
                <a:tc>
                  <a:txBody>
                    <a:bodyPr/>
                    <a:lstStyle/>
                    <a:p>
                      <a:r>
                        <a:rPr lang="en-US" dirty="0" smtClean="0"/>
                        <a:t>Colin </a:t>
                      </a:r>
                      <a:r>
                        <a:rPr lang="en-US" dirty="0" err="1" smtClean="0"/>
                        <a:t>Smythe</a:t>
                      </a:r>
                      <a:endParaRPr lang="en-US" dirty="0"/>
                    </a:p>
                  </a:txBody>
                  <a:tcPr/>
                </a:tc>
                <a:tc>
                  <a:txBody>
                    <a:bodyPr/>
                    <a:lstStyle/>
                    <a:p>
                      <a:pPr algn="ctr"/>
                      <a:r>
                        <a:rPr lang="en-US" dirty="0" smtClean="0"/>
                        <a:t>IMS</a:t>
                      </a:r>
                      <a:endParaRPr lang="en-US" dirty="0"/>
                    </a:p>
                  </a:txBody>
                  <a:tcPr/>
                </a:tc>
              </a:tr>
              <a:tr h="370840">
                <a:tc>
                  <a:txBody>
                    <a:bodyPr/>
                    <a:lstStyle/>
                    <a:p>
                      <a:r>
                        <a:rPr lang="en-US" dirty="0" smtClean="0"/>
                        <a:t>EPUB Widget Specification and Library</a:t>
                      </a:r>
                      <a:endParaRPr lang="en-US" dirty="0"/>
                    </a:p>
                  </a:txBody>
                  <a:tcPr/>
                </a:tc>
                <a:tc>
                  <a:txBody>
                    <a:bodyPr/>
                    <a:lstStyle/>
                    <a:p>
                      <a:r>
                        <a:rPr lang="en-US" dirty="0" smtClean="0"/>
                        <a:t>Markus </a:t>
                      </a:r>
                      <a:r>
                        <a:rPr lang="en-US" dirty="0" err="1" smtClean="0"/>
                        <a:t>Gylling</a:t>
                      </a:r>
                      <a:endParaRPr lang="en-US" dirty="0" smtClean="0"/>
                    </a:p>
                    <a:p>
                      <a:r>
                        <a:rPr lang="en-US" dirty="0" smtClean="0"/>
                        <a:t>Ron </a:t>
                      </a:r>
                      <a:r>
                        <a:rPr lang="en-US" dirty="0" err="1" smtClean="0"/>
                        <a:t>Severdia</a:t>
                      </a:r>
                      <a:endParaRPr lang="en-US" dirty="0" smtClean="0"/>
                    </a:p>
                    <a:p>
                      <a:r>
                        <a:rPr lang="en-US" dirty="0" smtClean="0"/>
                        <a:t>Gerardo</a:t>
                      </a:r>
                      <a:r>
                        <a:rPr lang="en-US" baseline="0" dirty="0" smtClean="0"/>
                        <a:t> </a:t>
                      </a:r>
                      <a:r>
                        <a:rPr lang="en-US" baseline="0" dirty="0" err="1" smtClean="0"/>
                        <a:t>Capiel</a:t>
                      </a:r>
                      <a:endParaRPr lang="en-US" baseline="0" dirty="0" smtClean="0"/>
                    </a:p>
                    <a:p>
                      <a:r>
                        <a:rPr lang="en-US" baseline="0" dirty="0" smtClean="0"/>
                        <a:t>Colin </a:t>
                      </a:r>
                      <a:r>
                        <a:rPr lang="en-US" baseline="0" dirty="0" err="1" smtClean="0"/>
                        <a:t>Smythe</a:t>
                      </a:r>
                      <a:endParaRPr lang="en-US" dirty="0"/>
                    </a:p>
                  </a:txBody>
                  <a:tcPr/>
                </a:tc>
                <a:tc>
                  <a:txBody>
                    <a:bodyPr/>
                    <a:lstStyle/>
                    <a:p>
                      <a:pPr algn="ctr"/>
                      <a:r>
                        <a:rPr lang="en-US" dirty="0" smtClean="0"/>
                        <a:t>IDPF, IMS</a:t>
                      </a:r>
                    </a:p>
                    <a:p>
                      <a:pPr algn="ctr"/>
                      <a:r>
                        <a:rPr lang="en-US" sz="1400" dirty="0" smtClean="0">
                          <a:hlinkClick r:id="rId2"/>
                        </a:rPr>
                        <a:t>https://github.com/idpf/</a:t>
                      </a:r>
                      <a:r>
                        <a:rPr lang="en-US" sz="1400" dirty="0" smtClean="0"/>
                        <a:t> </a:t>
                      </a:r>
                    </a:p>
                  </a:txBody>
                  <a:tcPr/>
                </a:tc>
              </a:tr>
            </a:tbl>
          </a:graphicData>
        </a:graphic>
      </p:graphicFrame>
    </p:spTree>
    <p:extLst>
      <p:ext uri="{BB962C8B-B14F-4D97-AF65-F5344CB8AC3E}">
        <p14:creationId xmlns:p14="http://schemas.microsoft.com/office/powerpoint/2010/main" val="24145573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Priorities Moving Forward, cont’d.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6319700"/>
              </p:ext>
            </p:extLst>
          </p:nvPr>
        </p:nvGraphicFramePr>
        <p:xfrm>
          <a:off x="152400" y="734061"/>
          <a:ext cx="8763000" cy="5765799"/>
        </p:xfrm>
        <a:graphic>
          <a:graphicData uri="http://schemas.openxmlformats.org/drawingml/2006/table">
            <a:tbl>
              <a:tblPr firstRow="1" bandRow="1">
                <a:tableStyleId>{5C22544A-7EE6-4342-B048-85BDC9FD1C3A}</a:tableStyleId>
              </a:tblPr>
              <a:tblGrid>
                <a:gridCol w="4419600"/>
                <a:gridCol w="2209800"/>
                <a:gridCol w="2133600"/>
              </a:tblGrid>
              <a:tr h="370840">
                <a:tc>
                  <a:txBody>
                    <a:bodyPr/>
                    <a:lstStyle/>
                    <a:p>
                      <a:r>
                        <a:rPr lang="en-US" dirty="0" smtClean="0">
                          <a:solidFill>
                            <a:srgbClr val="000000"/>
                          </a:solidFill>
                        </a:rPr>
                        <a:t>Project</a:t>
                      </a:r>
                      <a:endParaRPr lang="en-US" dirty="0">
                        <a:solidFill>
                          <a:srgbClr val="000000"/>
                        </a:solidFill>
                      </a:endParaRPr>
                    </a:p>
                  </a:txBody>
                  <a:tcPr/>
                </a:tc>
                <a:tc>
                  <a:txBody>
                    <a:bodyPr/>
                    <a:lstStyle/>
                    <a:p>
                      <a:r>
                        <a:rPr lang="en-US" dirty="0" smtClean="0">
                          <a:solidFill>
                            <a:srgbClr val="000000"/>
                          </a:solidFill>
                        </a:rPr>
                        <a:t>Initial Contacts</a:t>
                      </a:r>
                      <a:endParaRPr lang="en-US" dirty="0">
                        <a:solidFill>
                          <a:srgbClr val="000000"/>
                        </a:solidFill>
                      </a:endParaRPr>
                    </a:p>
                  </a:txBody>
                  <a:tcPr/>
                </a:tc>
                <a:tc>
                  <a:txBody>
                    <a:bodyPr/>
                    <a:lstStyle/>
                    <a:p>
                      <a:r>
                        <a:rPr lang="en-US" dirty="0" smtClean="0">
                          <a:solidFill>
                            <a:srgbClr val="000000"/>
                          </a:solidFill>
                        </a:rPr>
                        <a:t>Organizations</a:t>
                      </a:r>
                    </a:p>
                  </a:txBody>
                  <a:tcPr/>
                </a:tc>
              </a:tr>
              <a:tr h="370840">
                <a:tc>
                  <a:txBody>
                    <a:bodyPr/>
                    <a:lstStyle/>
                    <a:p>
                      <a:endParaRPr lang="en-US" dirty="0" smtClean="0"/>
                    </a:p>
                    <a:p>
                      <a:r>
                        <a:rPr lang="en-US" dirty="0" smtClean="0"/>
                        <a:t>EPUB3 “Discrete Entity” Metadata</a:t>
                      </a:r>
                    </a:p>
                    <a:p>
                      <a:endParaRPr lang="en-US" dirty="0"/>
                    </a:p>
                  </a:txBody>
                  <a:tcPr/>
                </a:tc>
                <a:tc>
                  <a:txBody>
                    <a:bodyPr/>
                    <a:lstStyle/>
                    <a:p>
                      <a:endParaRPr lang="en-US" dirty="0" smtClean="0"/>
                    </a:p>
                    <a:p>
                      <a:r>
                        <a:rPr lang="en-US" dirty="0" smtClean="0"/>
                        <a:t>Bill </a:t>
                      </a:r>
                      <a:r>
                        <a:rPr lang="en-US" dirty="0" err="1" smtClean="0"/>
                        <a:t>Kasdorf</a:t>
                      </a:r>
                      <a:endParaRPr lang="en-US" dirty="0"/>
                    </a:p>
                  </a:txBody>
                  <a:tcPr/>
                </a:tc>
                <a:tc>
                  <a:txBody>
                    <a:bodyPr/>
                    <a:lstStyle/>
                    <a:p>
                      <a:pPr algn="ctr"/>
                      <a:endParaRPr lang="en-US" dirty="0" smtClean="0"/>
                    </a:p>
                    <a:p>
                      <a:pPr algn="ctr"/>
                      <a:r>
                        <a:rPr lang="en-US" dirty="0" smtClean="0"/>
                        <a:t>IDPF, LRMI</a:t>
                      </a:r>
                      <a:endParaRPr lang="en-US" dirty="0"/>
                    </a:p>
                  </a:txBody>
                  <a:tcPr/>
                </a:tc>
              </a:tr>
              <a:tr h="370840">
                <a:tc>
                  <a:txBody>
                    <a:bodyPr/>
                    <a:lstStyle/>
                    <a:p>
                      <a:endParaRPr lang="en-US" dirty="0" smtClean="0"/>
                    </a:p>
                    <a:p>
                      <a:r>
                        <a:rPr lang="en-US" dirty="0" smtClean="0"/>
                        <a:t>Reference implementation of fully accessible Reading System + EDUPUB features (including </a:t>
                      </a:r>
                      <a:r>
                        <a:rPr lang="en-US" dirty="0" err="1" smtClean="0"/>
                        <a:t>MathML</a:t>
                      </a:r>
                      <a:r>
                        <a:rPr lang="en-US" dirty="0" smtClean="0"/>
                        <a:t>!) </a:t>
                      </a:r>
                    </a:p>
                    <a:p>
                      <a:endParaRPr lang="en-US" dirty="0"/>
                    </a:p>
                  </a:txBody>
                  <a:tcPr/>
                </a:tc>
                <a:tc>
                  <a:txBody>
                    <a:bodyPr/>
                    <a:lstStyle/>
                    <a:p>
                      <a:endParaRPr lang="en-US" dirty="0" smtClean="0"/>
                    </a:p>
                    <a:p>
                      <a:r>
                        <a:rPr lang="en-US" dirty="0" err="1" smtClean="0"/>
                        <a:t>Ric</a:t>
                      </a:r>
                      <a:r>
                        <a:rPr lang="en-US" dirty="0" smtClean="0"/>
                        <a:t> Wright</a:t>
                      </a:r>
                    </a:p>
                    <a:p>
                      <a:r>
                        <a:rPr lang="en-US" dirty="0" smtClean="0"/>
                        <a:t>Daniel </a:t>
                      </a:r>
                      <a:r>
                        <a:rPr lang="en-US" dirty="0" err="1" smtClean="0"/>
                        <a:t>Weck</a:t>
                      </a:r>
                      <a:endParaRPr lang="en-US" dirty="0"/>
                    </a:p>
                  </a:txBody>
                  <a:tcPr/>
                </a:tc>
                <a:tc>
                  <a:txBody>
                    <a:bodyPr/>
                    <a:lstStyle/>
                    <a:p>
                      <a:pPr algn="ctr"/>
                      <a:endParaRPr lang="en-US" dirty="0" smtClean="0"/>
                    </a:p>
                    <a:p>
                      <a:pPr algn="ctr"/>
                      <a:r>
                        <a:rPr lang="en-US" dirty="0" err="1" smtClean="0"/>
                        <a:t>Readium</a:t>
                      </a:r>
                      <a:r>
                        <a:rPr lang="en-US" baseline="0" dirty="0" smtClean="0"/>
                        <a:t> Foundation</a:t>
                      </a:r>
                      <a:endParaRPr lang="en-US" dirty="0"/>
                    </a:p>
                  </a:txBody>
                  <a:tcPr/>
                </a:tc>
              </a:tr>
              <a:tr h="370840">
                <a:tc>
                  <a:txBody>
                    <a:bodyPr/>
                    <a:lstStyle/>
                    <a:p>
                      <a:endParaRPr lang="en-US" dirty="0" smtClean="0"/>
                    </a:p>
                    <a:p>
                      <a:r>
                        <a:rPr lang="en-US" dirty="0" smtClean="0"/>
                        <a:t>UAAG</a:t>
                      </a:r>
                      <a:r>
                        <a:rPr lang="en-US" baseline="0" dirty="0" smtClean="0"/>
                        <a:t> 2.0 Review: RS Perspective</a:t>
                      </a:r>
                    </a:p>
                    <a:p>
                      <a:endParaRPr lang="en-US" dirty="0"/>
                    </a:p>
                  </a:txBody>
                  <a:tcPr/>
                </a:tc>
                <a:tc>
                  <a:txBody>
                    <a:bodyPr/>
                    <a:lstStyle/>
                    <a:p>
                      <a:r>
                        <a:rPr lang="en-US" dirty="0" smtClean="0"/>
                        <a:t>Markus </a:t>
                      </a:r>
                      <a:r>
                        <a:rPr lang="en-US" dirty="0" err="1" smtClean="0"/>
                        <a:t>Gylling</a:t>
                      </a:r>
                      <a:endParaRPr lang="en-US" dirty="0" smtClean="0"/>
                    </a:p>
                    <a:p>
                      <a:r>
                        <a:rPr lang="en-US" dirty="0" smtClean="0"/>
                        <a:t>Suzanne Taylor</a:t>
                      </a:r>
                      <a:endParaRPr lang="en-US" dirty="0"/>
                    </a:p>
                  </a:txBody>
                  <a:tcPr/>
                </a:tc>
                <a:tc>
                  <a:txBody>
                    <a:bodyPr/>
                    <a:lstStyle/>
                    <a:p>
                      <a:pPr algn="ctr"/>
                      <a:endParaRPr lang="en-US" dirty="0" smtClean="0"/>
                    </a:p>
                    <a:p>
                      <a:pPr algn="ctr"/>
                      <a:r>
                        <a:rPr lang="en-US" dirty="0" smtClean="0"/>
                        <a:t>W3C DPUB IG</a:t>
                      </a:r>
                      <a:endParaRPr lang="en-US" dirty="0"/>
                    </a:p>
                  </a:txBody>
                  <a:tcPr/>
                </a:tc>
              </a:tr>
              <a:tr h="370840">
                <a:tc>
                  <a:txBody>
                    <a:bodyPr/>
                    <a:lstStyle/>
                    <a:p>
                      <a:endParaRPr lang="en-US" dirty="0" smtClean="0"/>
                    </a:p>
                    <a:p>
                      <a:r>
                        <a:rPr lang="en-US" dirty="0" smtClean="0"/>
                        <a:t>Establish</a:t>
                      </a:r>
                      <a:r>
                        <a:rPr lang="en-US" baseline="0" dirty="0" smtClean="0"/>
                        <a:t> forum for assessment/STEM support in ARIA</a:t>
                      </a:r>
                      <a:endParaRPr lang="en-US" dirty="0"/>
                    </a:p>
                  </a:txBody>
                  <a:tcPr/>
                </a:tc>
                <a:tc>
                  <a:txBody>
                    <a:bodyPr/>
                    <a:lstStyle/>
                    <a:p>
                      <a:r>
                        <a:rPr lang="en-US" dirty="0" smtClean="0"/>
                        <a:t>Mark </a:t>
                      </a:r>
                      <a:r>
                        <a:rPr lang="en-US" dirty="0" err="1" smtClean="0"/>
                        <a:t>Hakkinen</a:t>
                      </a:r>
                      <a:endParaRPr lang="en-US" dirty="0" smtClean="0"/>
                    </a:p>
                    <a:p>
                      <a:r>
                        <a:rPr lang="en-US" dirty="0" smtClean="0"/>
                        <a:t>Markus</a:t>
                      </a:r>
                      <a:r>
                        <a:rPr lang="en-US" baseline="0" dirty="0" smtClean="0"/>
                        <a:t> </a:t>
                      </a:r>
                      <a:r>
                        <a:rPr lang="en-US" baseline="0" dirty="0" err="1" smtClean="0"/>
                        <a:t>Gylling</a:t>
                      </a:r>
                      <a:endParaRPr lang="en-US" baseline="0" dirty="0" smtClean="0"/>
                    </a:p>
                    <a:p>
                      <a:r>
                        <a:rPr lang="en-US" baseline="0" dirty="0" smtClean="0"/>
                        <a:t>Rich </a:t>
                      </a:r>
                      <a:r>
                        <a:rPr lang="en-US" baseline="0" dirty="0" err="1" smtClean="0"/>
                        <a:t>Schwerdtfeger</a:t>
                      </a:r>
                      <a:endParaRPr lang="en-US" dirty="0" smtClean="0"/>
                    </a:p>
                    <a:p>
                      <a:endParaRPr lang="en-US" dirty="0"/>
                    </a:p>
                  </a:txBody>
                  <a:tcPr/>
                </a:tc>
                <a:tc>
                  <a:txBody>
                    <a:bodyPr/>
                    <a:lstStyle/>
                    <a:p>
                      <a:pPr algn="ctr"/>
                      <a:endParaRPr lang="en-US" dirty="0" smtClean="0"/>
                    </a:p>
                    <a:p>
                      <a:pPr algn="ctr"/>
                      <a:r>
                        <a:rPr lang="en-US" dirty="0" smtClean="0"/>
                        <a:t>W3C DPUB IG, IDPF, IMS</a:t>
                      </a:r>
                      <a:endParaRPr lang="en-US" dirty="0"/>
                    </a:p>
                  </a:txBody>
                  <a:tcPr/>
                </a:tc>
              </a:tr>
              <a:tr h="370840">
                <a:tc>
                  <a:txBody>
                    <a:bodyPr/>
                    <a:lstStyle/>
                    <a:p>
                      <a:endParaRPr lang="en-US" dirty="0" smtClean="0"/>
                    </a:p>
                    <a:p>
                      <a:r>
                        <a:rPr lang="en-US" dirty="0" smtClean="0"/>
                        <a:t>Open Annotations</a:t>
                      </a:r>
                      <a:r>
                        <a:rPr lang="en-US" baseline="0" dirty="0" smtClean="0"/>
                        <a:t> in ARIA</a:t>
                      </a:r>
                    </a:p>
                    <a:p>
                      <a:endParaRPr lang="en-US" dirty="0"/>
                    </a:p>
                  </a:txBody>
                  <a:tcPr/>
                </a:tc>
                <a:tc>
                  <a:txBody>
                    <a:bodyPr/>
                    <a:lstStyle/>
                    <a:p>
                      <a:endParaRPr lang="en-US" dirty="0" smtClean="0"/>
                    </a:p>
                    <a:p>
                      <a:r>
                        <a:rPr lang="en-US" dirty="0" smtClean="0"/>
                        <a:t>Markus </a:t>
                      </a:r>
                      <a:r>
                        <a:rPr lang="en-US" dirty="0" err="1" smtClean="0"/>
                        <a:t>Gylling</a:t>
                      </a:r>
                      <a:endParaRPr lang="en-US" dirty="0"/>
                    </a:p>
                  </a:txBody>
                  <a:tcPr/>
                </a:tc>
                <a:tc>
                  <a:txBody>
                    <a:bodyPr/>
                    <a:lstStyle/>
                    <a:p>
                      <a:pPr algn="ctr"/>
                      <a:endParaRPr lang="en-US" dirty="0" smtClean="0"/>
                    </a:p>
                    <a:p>
                      <a:pPr algn="ctr"/>
                      <a:r>
                        <a:rPr lang="en-US" dirty="0" smtClean="0"/>
                        <a:t>IDPF</a:t>
                      </a:r>
                      <a:endParaRPr lang="en-US" dirty="0"/>
                    </a:p>
                  </a:txBody>
                  <a:tcPr/>
                </a:tc>
              </a:tr>
            </a:tbl>
          </a:graphicData>
        </a:graphic>
      </p:graphicFrame>
      <p:sp>
        <p:nvSpPr>
          <p:cNvPr id="6" name="TextBox 5"/>
          <p:cNvSpPr txBox="1"/>
          <p:nvPr/>
        </p:nvSpPr>
        <p:spPr>
          <a:xfrm>
            <a:off x="152400" y="6400800"/>
            <a:ext cx="5867400" cy="276999"/>
          </a:xfrm>
          <a:prstGeom prst="rect">
            <a:avLst/>
          </a:prstGeom>
          <a:noFill/>
        </p:spPr>
        <p:txBody>
          <a:bodyPr wrap="square" rtlCol="0">
            <a:spAutoFit/>
          </a:bodyPr>
          <a:lstStyle/>
          <a:p>
            <a:pPr algn="l"/>
            <a:r>
              <a:rPr lang="en-US" dirty="0" smtClean="0"/>
              <a:t>http://</a:t>
            </a:r>
            <a:r>
              <a:rPr lang="en-US" dirty="0" err="1" smtClean="0"/>
              <a:t>idpf.org</a:t>
            </a:r>
            <a:r>
              <a:rPr lang="en-US" dirty="0" smtClean="0"/>
              <a:t>/sites/default/files/</a:t>
            </a:r>
            <a:r>
              <a:rPr lang="en-US" dirty="0" err="1" smtClean="0"/>
              <a:t>file_attach</a:t>
            </a:r>
            <a:r>
              <a:rPr lang="en-US" dirty="0" smtClean="0"/>
              <a:t>/Edupub2013Summary.pdf</a:t>
            </a:r>
            <a:endParaRPr lang="en-US" dirty="0"/>
          </a:p>
        </p:txBody>
      </p:sp>
    </p:spTree>
    <p:extLst>
      <p:ext uri="{BB962C8B-B14F-4D97-AF65-F5344CB8AC3E}">
        <p14:creationId xmlns:p14="http://schemas.microsoft.com/office/powerpoint/2010/main" val="33137357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100 Day Challenge</a:t>
            </a:r>
            <a:endParaRPr lang="en-US" dirty="0"/>
          </a:p>
        </p:txBody>
      </p:sp>
      <p:sp>
        <p:nvSpPr>
          <p:cNvPr id="3" name="Content Placeholder 2"/>
          <p:cNvSpPr>
            <a:spLocks noGrp="1"/>
          </p:cNvSpPr>
          <p:nvPr>
            <p:ph idx="1"/>
          </p:nvPr>
        </p:nvSpPr>
        <p:spPr/>
        <p:txBody>
          <a:bodyPr/>
          <a:lstStyle/>
          <a:p>
            <a:r>
              <a:rPr lang="en-US" dirty="0" smtClean="0"/>
              <a:t>Action priorities into work streams with real plans</a:t>
            </a:r>
          </a:p>
          <a:p>
            <a:endParaRPr lang="en-US" dirty="0" smtClean="0"/>
          </a:p>
          <a:p>
            <a:r>
              <a:rPr lang="en-US" dirty="0" smtClean="0"/>
              <a:t>Create new communities to drill down and evolve the specs</a:t>
            </a:r>
          </a:p>
          <a:p>
            <a:endParaRPr lang="en-US" dirty="0" smtClean="0"/>
          </a:p>
          <a:p>
            <a:r>
              <a:rPr lang="en-US" dirty="0" smtClean="0"/>
              <a:t>Coordinate the work with academic publishing timeframes</a:t>
            </a:r>
          </a:p>
          <a:p>
            <a:endParaRPr lang="en-US" dirty="0" smtClean="0"/>
          </a:p>
          <a:p>
            <a:r>
              <a:rPr lang="en-US" dirty="0" smtClean="0"/>
              <a:t>Build uniﬁed requirement documents for player vendors</a:t>
            </a:r>
          </a:p>
          <a:p>
            <a:endParaRPr lang="en-US" dirty="0" smtClean="0"/>
          </a:p>
          <a:p>
            <a:r>
              <a:rPr lang="en-US" dirty="0" smtClean="0"/>
              <a:t>Support the creation of new HTML5 and </a:t>
            </a:r>
            <a:r>
              <a:rPr lang="en-US" dirty="0" err="1" smtClean="0"/>
              <a:t>WebGL</a:t>
            </a:r>
            <a:r>
              <a:rPr lang="en-US" dirty="0" smtClean="0"/>
              <a:t> </a:t>
            </a:r>
            <a:r>
              <a:rPr lang="en-US" dirty="0" err="1" smtClean="0"/>
              <a:t>interactives</a:t>
            </a:r>
            <a:r>
              <a:rPr lang="en-US" dirty="0" smtClean="0"/>
              <a:t> </a:t>
            </a:r>
          </a:p>
          <a:p>
            <a:endParaRPr lang="en-US" dirty="0" smtClean="0"/>
          </a:p>
        </p:txBody>
      </p:sp>
    </p:spTree>
    <p:extLst>
      <p:ext uri="{BB962C8B-B14F-4D97-AF65-F5344CB8AC3E}">
        <p14:creationId xmlns:p14="http://schemas.microsoft.com/office/powerpoint/2010/main" val="13578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100 Day Challenge, cont’d.</a:t>
            </a:r>
            <a:endParaRPr lang="en-US" dirty="0"/>
          </a:p>
        </p:txBody>
      </p:sp>
      <p:sp>
        <p:nvSpPr>
          <p:cNvPr id="3" name="Content Placeholder 2"/>
          <p:cNvSpPr>
            <a:spLocks noGrp="1"/>
          </p:cNvSpPr>
          <p:nvPr>
            <p:ph idx="1"/>
          </p:nvPr>
        </p:nvSpPr>
        <p:spPr/>
        <p:txBody>
          <a:bodyPr>
            <a:normAutofit/>
          </a:bodyPr>
          <a:lstStyle/>
          <a:p>
            <a:r>
              <a:rPr lang="en-US" dirty="0" smtClean="0"/>
              <a:t>Expand the accessibility discussions to interactive content</a:t>
            </a:r>
          </a:p>
          <a:p>
            <a:endParaRPr lang="en-US" dirty="0" smtClean="0"/>
          </a:p>
          <a:p>
            <a:r>
              <a:rPr lang="en-US" dirty="0" smtClean="0"/>
              <a:t>Move forward with a shared vision of Learning Architecture</a:t>
            </a:r>
          </a:p>
          <a:p>
            <a:endParaRPr lang="en-US" dirty="0" smtClean="0"/>
          </a:p>
          <a:p>
            <a:r>
              <a:rPr lang="en-US" dirty="0" smtClean="0"/>
              <a:t>Transform “publishing = web” into “EDUCATION = web”</a:t>
            </a:r>
          </a:p>
          <a:p>
            <a:endParaRPr lang="en-US" dirty="0" smtClean="0"/>
          </a:p>
          <a:p>
            <a:r>
              <a:rPr lang="en-US" dirty="0" smtClean="0"/>
              <a:t>FUEL a collaborative ecosystem for digital education content</a:t>
            </a:r>
          </a:p>
          <a:p>
            <a:pPr marL="0" indent="0">
              <a:buNone/>
            </a:pPr>
            <a:endParaRPr lang="en-US" dirty="0" smtClean="0"/>
          </a:p>
          <a:p>
            <a:r>
              <a:rPr lang="en-US" dirty="0" smtClean="0"/>
              <a:t>Ship real immersive EDUPUB products in 2014!!!</a:t>
            </a:r>
          </a:p>
          <a:p>
            <a:pPr marL="0" indent="0">
              <a:buNone/>
            </a:pPr>
            <a:endParaRPr lang="en-US" dirty="0"/>
          </a:p>
        </p:txBody>
      </p:sp>
    </p:spTree>
    <p:extLst>
      <p:ext uri="{BB962C8B-B14F-4D97-AF65-F5344CB8AC3E}">
        <p14:creationId xmlns:p14="http://schemas.microsoft.com/office/powerpoint/2010/main" val="28755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381000"/>
          </a:xfrm>
        </p:spPr>
        <p:txBody>
          <a:bodyPr>
            <a:normAutofit fontScale="90000"/>
          </a:bodyPr>
          <a:lstStyle/>
          <a:p>
            <a:r>
              <a:rPr lang="en-US" dirty="0" smtClean="0"/>
              <a:t>EDUPUB2 Workshop on Digital Publishing for Education</a:t>
            </a:r>
            <a:endParaRPr lang="en-US" dirty="0"/>
          </a:p>
        </p:txBody>
      </p:sp>
      <p:sp>
        <p:nvSpPr>
          <p:cNvPr id="3" name="Content Placeholder 2"/>
          <p:cNvSpPr>
            <a:spLocks noGrp="1"/>
          </p:cNvSpPr>
          <p:nvPr>
            <p:ph idx="1"/>
          </p:nvPr>
        </p:nvSpPr>
        <p:spPr>
          <a:xfrm>
            <a:off x="152400" y="914400"/>
            <a:ext cx="8763000" cy="4525963"/>
          </a:xfrm>
        </p:spPr>
        <p:txBody>
          <a:bodyPr/>
          <a:lstStyle/>
          <a:p>
            <a:pPr>
              <a:spcBef>
                <a:spcPts val="2000"/>
              </a:spcBef>
            </a:pPr>
            <a:r>
              <a:rPr lang="en-US" dirty="0" smtClean="0"/>
              <a:t>Invitation only per application: </a:t>
            </a:r>
            <a:r>
              <a:rPr lang="en-US" dirty="0" smtClean="0">
                <a:hlinkClick r:id="rId2"/>
              </a:rPr>
              <a:t>http://www.imsglobal.org/edupub/edupubparticipate.cfm</a:t>
            </a:r>
            <a:endParaRPr lang="en-US" dirty="0" smtClean="0"/>
          </a:p>
          <a:p>
            <a:pPr>
              <a:spcBef>
                <a:spcPts val="2000"/>
              </a:spcBef>
            </a:pPr>
            <a:r>
              <a:rPr lang="en-US" b="1" dirty="0" smtClean="0"/>
              <a:t>Workshop goal</a:t>
            </a:r>
            <a:br>
              <a:rPr lang="en-US" b="1" dirty="0" smtClean="0"/>
            </a:br>
            <a:r>
              <a:rPr lang="en-US" dirty="0" smtClean="0"/>
              <a:t>“To bring together major players of the global K-20 education segment… to help advance the effective adoption and use of e-textbooks and other digital learning materials by improving interoperability and baseline capabilities via broad adoption of enabling technical standards.”</a:t>
            </a:r>
          </a:p>
          <a:p>
            <a:pPr>
              <a:spcBef>
                <a:spcPts val="2000"/>
              </a:spcBef>
            </a:pPr>
            <a:r>
              <a:rPr lang="en-US" b="1" dirty="0" smtClean="0"/>
              <a:t>Workshop focus</a:t>
            </a:r>
            <a:br>
              <a:rPr lang="en-US" b="1" dirty="0" smtClean="0"/>
            </a:br>
            <a:r>
              <a:rPr lang="en-US" dirty="0" smtClean="0"/>
              <a:t>“To bring together market-leading organizations that will be key to the implementation and widespread adoption of EDUPUB.”</a:t>
            </a:r>
            <a:endParaRPr lang="en-US" dirty="0"/>
          </a:p>
        </p:txBody>
      </p:sp>
      <p:sp>
        <p:nvSpPr>
          <p:cNvPr id="5" name="TextBox 4"/>
          <p:cNvSpPr txBox="1"/>
          <p:nvPr/>
        </p:nvSpPr>
        <p:spPr>
          <a:xfrm>
            <a:off x="152400" y="6400800"/>
            <a:ext cx="5867400" cy="276999"/>
          </a:xfrm>
          <a:prstGeom prst="rect">
            <a:avLst/>
          </a:prstGeom>
          <a:noFill/>
        </p:spPr>
        <p:txBody>
          <a:bodyPr wrap="square" rtlCol="0">
            <a:spAutoFit/>
          </a:bodyPr>
          <a:lstStyle/>
          <a:p>
            <a:pPr algn="l"/>
            <a:r>
              <a:rPr lang="en-US" dirty="0" smtClean="0"/>
              <a:t>http://</a:t>
            </a:r>
            <a:r>
              <a:rPr lang="en-US" dirty="0" err="1" smtClean="0"/>
              <a:t>www.imsglobal.org</a:t>
            </a:r>
            <a:r>
              <a:rPr lang="en-US" dirty="0" smtClean="0"/>
              <a:t>/</a:t>
            </a:r>
            <a:r>
              <a:rPr lang="en-US" dirty="0" err="1" smtClean="0"/>
              <a:t>edupub</a:t>
            </a:r>
            <a:r>
              <a:rPr lang="en-US" dirty="0" smtClean="0"/>
              <a:t>/</a:t>
            </a:r>
            <a:r>
              <a:rPr lang="en-US" dirty="0" err="1" smtClean="0"/>
              <a:t>index.html</a:t>
            </a:r>
            <a:endParaRPr lang="en-US" dirty="0"/>
          </a:p>
        </p:txBody>
      </p:sp>
    </p:spTree>
    <p:extLst>
      <p:ext uri="{BB962C8B-B14F-4D97-AF65-F5344CB8AC3E}">
        <p14:creationId xmlns:p14="http://schemas.microsoft.com/office/powerpoint/2010/main" val="367022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457200"/>
          </a:xfrm>
        </p:spPr>
        <p:txBody>
          <a:bodyPr>
            <a:normAutofit/>
          </a:bodyPr>
          <a:lstStyle/>
          <a:p>
            <a:r>
              <a:rPr lang="en-US" dirty="0" smtClean="0"/>
              <a:t>EDUPUB2 Workshop Agenda Topics</a:t>
            </a:r>
            <a:endParaRPr lang="en-US" sz="1800" dirty="0"/>
          </a:p>
        </p:txBody>
      </p:sp>
      <p:sp>
        <p:nvSpPr>
          <p:cNvPr id="3" name="Content Placeholder 2"/>
          <p:cNvSpPr>
            <a:spLocks noGrp="1"/>
          </p:cNvSpPr>
          <p:nvPr>
            <p:ph idx="1"/>
          </p:nvPr>
        </p:nvSpPr>
        <p:spPr>
          <a:xfrm>
            <a:off x="152400" y="1143000"/>
            <a:ext cx="8763000" cy="4525963"/>
          </a:xfrm>
        </p:spPr>
        <p:txBody>
          <a:bodyPr/>
          <a:lstStyle/>
          <a:p>
            <a:pPr>
              <a:spcAft>
                <a:spcPts val="2400"/>
              </a:spcAft>
            </a:pPr>
            <a:r>
              <a:rPr lang="en-US" dirty="0" smtClean="0"/>
              <a:t>Launching EDUPUB players/applications from </a:t>
            </a:r>
            <a:br>
              <a:rPr lang="en-US" dirty="0" smtClean="0"/>
            </a:br>
            <a:r>
              <a:rPr lang="en-US" dirty="0" smtClean="0"/>
              <a:t>learning platforms</a:t>
            </a:r>
          </a:p>
          <a:p>
            <a:pPr>
              <a:spcAft>
                <a:spcPts val="2400"/>
              </a:spcAft>
            </a:pPr>
            <a:r>
              <a:rPr lang="en-US" dirty="0" smtClean="0"/>
              <a:t>Integration of interoperable assessment content in EDUPUB</a:t>
            </a:r>
          </a:p>
          <a:p>
            <a:pPr>
              <a:spcAft>
                <a:spcPts val="2400"/>
              </a:spcAft>
            </a:pPr>
            <a:r>
              <a:rPr lang="en-US" dirty="0" smtClean="0"/>
              <a:t>Educational resource and accessibility metadata in EDUPUB</a:t>
            </a:r>
          </a:p>
          <a:p>
            <a:pPr>
              <a:spcAft>
                <a:spcPts val="2400"/>
              </a:spcAft>
            </a:pPr>
            <a:r>
              <a:rPr lang="en-US" dirty="0" smtClean="0"/>
              <a:t>Outcomes and analytics data and services from EDUPUB</a:t>
            </a:r>
          </a:p>
          <a:p>
            <a:pPr>
              <a:spcAft>
                <a:spcPts val="2400"/>
              </a:spcAft>
            </a:pPr>
            <a:r>
              <a:rPr lang="en-US" dirty="0" smtClean="0"/>
              <a:t>EPUB widget specification and library</a:t>
            </a:r>
          </a:p>
        </p:txBody>
      </p:sp>
      <p:sp>
        <p:nvSpPr>
          <p:cNvPr id="5" name="TextBox 4"/>
          <p:cNvSpPr txBox="1"/>
          <p:nvPr/>
        </p:nvSpPr>
        <p:spPr>
          <a:xfrm>
            <a:off x="152400" y="6400800"/>
            <a:ext cx="5867400" cy="276999"/>
          </a:xfrm>
          <a:prstGeom prst="rect">
            <a:avLst/>
          </a:prstGeom>
          <a:noFill/>
        </p:spPr>
        <p:txBody>
          <a:bodyPr wrap="square" rtlCol="0">
            <a:spAutoFit/>
          </a:bodyPr>
          <a:lstStyle/>
          <a:p>
            <a:pPr algn="l"/>
            <a:r>
              <a:rPr lang="en-US" dirty="0" smtClean="0"/>
              <a:t>http://</a:t>
            </a:r>
            <a:r>
              <a:rPr lang="en-US" dirty="0" err="1" smtClean="0"/>
              <a:t>www.imsglobal.org</a:t>
            </a:r>
            <a:r>
              <a:rPr lang="en-US" dirty="0" smtClean="0"/>
              <a:t>/</a:t>
            </a:r>
            <a:r>
              <a:rPr lang="en-US" dirty="0" err="1" smtClean="0"/>
              <a:t>edupub</a:t>
            </a:r>
            <a:r>
              <a:rPr lang="en-US" dirty="0" smtClean="0"/>
              <a:t>/</a:t>
            </a:r>
            <a:r>
              <a:rPr lang="en-US" dirty="0" err="1" smtClean="0"/>
              <a:t>edupubagendatopics.html</a:t>
            </a:r>
            <a:endParaRPr lang="en-US" dirty="0"/>
          </a:p>
        </p:txBody>
      </p:sp>
    </p:spTree>
    <p:extLst>
      <p:ext uri="{BB962C8B-B14F-4D97-AF65-F5344CB8AC3E}">
        <p14:creationId xmlns:p14="http://schemas.microsoft.com/office/powerpoint/2010/main" val="3605726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382000" cy="457200"/>
          </a:xfrm>
        </p:spPr>
        <p:txBody>
          <a:bodyPr/>
          <a:lstStyle/>
          <a:p>
            <a:r>
              <a:rPr lang="en-US" dirty="0" smtClean="0"/>
              <a:t>EDUPUB2 Workshop Agenda Topics, cont’d.</a:t>
            </a:r>
            <a:endParaRPr lang="en-US" dirty="0"/>
          </a:p>
        </p:txBody>
      </p:sp>
      <p:sp>
        <p:nvSpPr>
          <p:cNvPr id="3" name="Content Placeholder 2"/>
          <p:cNvSpPr>
            <a:spLocks noGrp="1"/>
          </p:cNvSpPr>
          <p:nvPr>
            <p:ph idx="1"/>
          </p:nvPr>
        </p:nvSpPr>
        <p:spPr>
          <a:xfrm>
            <a:off x="152400" y="1219200"/>
            <a:ext cx="8763000" cy="4525963"/>
          </a:xfrm>
        </p:spPr>
        <p:txBody>
          <a:bodyPr/>
          <a:lstStyle/>
          <a:p>
            <a:pPr>
              <a:spcAft>
                <a:spcPts val="3000"/>
              </a:spcAft>
            </a:pPr>
            <a:r>
              <a:rPr lang="en-US" dirty="0" smtClean="0"/>
              <a:t>EPUB content structure/discrete entity metadata</a:t>
            </a:r>
          </a:p>
          <a:p>
            <a:pPr>
              <a:spcAft>
                <a:spcPts val="3000"/>
              </a:spcAft>
            </a:pPr>
            <a:r>
              <a:rPr lang="en-US" dirty="0" err="1" smtClean="0"/>
              <a:t>Readium</a:t>
            </a:r>
            <a:r>
              <a:rPr lang="en-US" dirty="0" smtClean="0"/>
              <a:t> reference implementation of accessible reading system</a:t>
            </a:r>
          </a:p>
          <a:p>
            <a:pPr>
              <a:spcAft>
                <a:spcPts val="3000"/>
              </a:spcAft>
            </a:pPr>
            <a:r>
              <a:rPr lang="en-US" dirty="0" smtClean="0"/>
              <a:t>UAAG 2.0 (User Agent Accessibility Guidelines) review</a:t>
            </a:r>
          </a:p>
          <a:p>
            <a:pPr>
              <a:spcAft>
                <a:spcPts val="3000"/>
              </a:spcAft>
            </a:pPr>
            <a:r>
              <a:rPr lang="en-US" dirty="0" smtClean="0"/>
              <a:t>Assessment/STEM support in W3C ARIA</a:t>
            </a:r>
          </a:p>
          <a:p>
            <a:pPr>
              <a:spcAft>
                <a:spcPts val="3000"/>
              </a:spcAft>
            </a:pPr>
            <a:r>
              <a:rPr lang="en-US" dirty="0" smtClean="0"/>
              <a:t>Open annotations for EPUB</a:t>
            </a:r>
          </a:p>
        </p:txBody>
      </p:sp>
      <p:sp>
        <p:nvSpPr>
          <p:cNvPr id="5" name="TextBox 4"/>
          <p:cNvSpPr txBox="1"/>
          <p:nvPr/>
        </p:nvSpPr>
        <p:spPr>
          <a:xfrm>
            <a:off x="152400" y="6400800"/>
            <a:ext cx="5867400" cy="276999"/>
          </a:xfrm>
          <a:prstGeom prst="rect">
            <a:avLst/>
          </a:prstGeom>
          <a:noFill/>
        </p:spPr>
        <p:txBody>
          <a:bodyPr wrap="square" rtlCol="0">
            <a:spAutoFit/>
          </a:bodyPr>
          <a:lstStyle/>
          <a:p>
            <a:pPr algn="l"/>
            <a:r>
              <a:rPr lang="en-US" dirty="0" smtClean="0"/>
              <a:t>http://</a:t>
            </a:r>
            <a:r>
              <a:rPr lang="en-US" dirty="0" err="1" smtClean="0"/>
              <a:t>www.imsglobal.org</a:t>
            </a:r>
            <a:r>
              <a:rPr lang="en-US" dirty="0" smtClean="0"/>
              <a:t>/</a:t>
            </a:r>
            <a:r>
              <a:rPr lang="en-US" dirty="0" err="1" smtClean="0"/>
              <a:t>edupub</a:t>
            </a:r>
            <a:r>
              <a:rPr lang="en-US" dirty="0" smtClean="0"/>
              <a:t>/</a:t>
            </a:r>
            <a:r>
              <a:rPr lang="en-US" dirty="0" err="1" smtClean="0"/>
              <a:t>edupubagendatopics.html</a:t>
            </a:r>
            <a:endParaRPr lang="en-US" dirty="0"/>
          </a:p>
        </p:txBody>
      </p:sp>
    </p:spTree>
    <p:extLst>
      <p:ext uri="{BB962C8B-B14F-4D97-AF65-F5344CB8AC3E}">
        <p14:creationId xmlns:p14="http://schemas.microsoft.com/office/powerpoint/2010/main" val="170101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044575"/>
            <a:ext cx="7772400" cy="1470025"/>
          </a:xfrm>
        </p:spPr>
        <p:txBody>
          <a:bodyPr/>
          <a:lstStyle/>
          <a:p>
            <a:pPr algn="ctr"/>
            <a:r>
              <a:rPr lang="en-US" dirty="0" smtClean="0"/>
              <a:t>Thank you!</a:t>
            </a:r>
            <a:endParaRPr lang="en-US" dirty="0"/>
          </a:p>
        </p:txBody>
      </p:sp>
      <p:sp>
        <p:nvSpPr>
          <p:cNvPr id="6" name="Subtitle 5"/>
          <p:cNvSpPr>
            <a:spLocks noGrp="1"/>
          </p:cNvSpPr>
          <p:nvPr>
            <p:ph type="subTitle" idx="1"/>
          </p:nvPr>
        </p:nvSpPr>
        <p:spPr>
          <a:xfrm>
            <a:off x="1828800" y="3276600"/>
            <a:ext cx="6248400" cy="2895600"/>
          </a:xfrm>
          <a:ln w="19050" cmpd="sng">
            <a:solidFill>
              <a:schemeClr val="tx1"/>
            </a:solidFill>
            <a:round/>
          </a:ln>
          <a:effectLst>
            <a:outerShdw blurRad="76200" dir="18900000" sy="23000" kx="-1200000" algn="bl" rotWithShape="0">
              <a:prstClr val="black">
                <a:alpha val="20000"/>
              </a:prstClr>
            </a:outerShdw>
          </a:effectLst>
        </p:spPr>
        <p:txBody>
          <a:bodyPr/>
          <a:lstStyle/>
          <a:p>
            <a:pPr algn="l"/>
            <a:endParaRPr lang="en-US" dirty="0" smtClean="0"/>
          </a:p>
          <a:p>
            <a:pPr marL="457200" algn="l"/>
            <a:r>
              <a:rPr lang="en-US" dirty="0" smtClean="0"/>
              <a:t>Samir Kakar</a:t>
            </a:r>
          </a:p>
          <a:p>
            <a:pPr marL="457200" algn="l"/>
            <a:r>
              <a:rPr lang="en-US" dirty="0" smtClean="0"/>
              <a:t>Chief Technology Officer</a:t>
            </a:r>
          </a:p>
          <a:p>
            <a:pPr marL="457200" algn="l"/>
            <a:r>
              <a:rPr lang="en-US" dirty="0" smtClean="0"/>
              <a:t>samir.kakar@aptaracorp.com</a:t>
            </a:r>
            <a:endParaRPr lang="en-US" dirty="0"/>
          </a:p>
        </p:txBody>
      </p:sp>
      <p:pic>
        <p:nvPicPr>
          <p:cNvPr id="7" name="Picture 6" descr="AptaraLogoHigh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2" y="5334000"/>
            <a:ext cx="2800348" cy="533400"/>
          </a:xfrm>
          <a:prstGeom prst="rect">
            <a:avLst/>
          </a:prstGeom>
        </p:spPr>
      </p:pic>
      <p:sp>
        <p:nvSpPr>
          <p:cNvPr id="8" name="Title 1"/>
          <p:cNvSpPr txBox="1">
            <a:spLocks/>
          </p:cNvSpPr>
          <p:nvPr/>
        </p:nvSpPr>
        <p:spPr bwMode="auto">
          <a:xfrm>
            <a:off x="152400" y="1524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yriad Pro"/>
                <a:ea typeface="+mj-ea"/>
                <a:cs typeface="Myriad Pro"/>
              </a:rPr>
              <a:t>Questions?</a:t>
            </a:r>
            <a:endParaRPr kumimoji="0" lang="en-US" sz="3200" b="1" i="0" u="none" strike="noStrike" kern="0" cap="none" spc="0" normalizeH="0" baseline="0" noProof="0" dirty="0">
              <a:ln>
                <a:noFill/>
              </a:ln>
              <a:solidFill>
                <a:schemeClr val="bg1"/>
              </a:solidFill>
              <a:effectLst/>
              <a:uLnTx/>
              <a:uFillTx/>
              <a:latin typeface="Myriad Pro"/>
              <a:ea typeface="+mj-ea"/>
              <a:cs typeface="Myriad Pro"/>
            </a:endParaRPr>
          </a:p>
        </p:txBody>
      </p:sp>
    </p:spTree>
    <p:extLst>
      <p:ext uri="{BB962C8B-B14F-4D97-AF65-F5344CB8AC3E}">
        <p14:creationId xmlns:p14="http://schemas.microsoft.com/office/powerpoint/2010/main" val="364582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Profile</a:t>
            </a:r>
            <a:endParaRPr lang="en-US" dirty="0"/>
          </a:p>
        </p:txBody>
      </p:sp>
      <p:sp>
        <p:nvSpPr>
          <p:cNvPr id="3" name="Content Placeholder 2"/>
          <p:cNvSpPr>
            <a:spLocks noGrp="1"/>
          </p:cNvSpPr>
          <p:nvPr>
            <p:ph sz="half" idx="1"/>
          </p:nvPr>
        </p:nvSpPr>
        <p:spPr>
          <a:xfrm>
            <a:off x="0" y="1371600"/>
            <a:ext cx="4572000" cy="4525963"/>
          </a:xfrm>
        </p:spPr>
        <p:txBody>
          <a:bodyPr/>
          <a:lstStyle/>
          <a:p>
            <a:pPr>
              <a:spcBef>
                <a:spcPts val="2000"/>
              </a:spcBef>
            </a:pPr>
            <a:r>
              <a:rPr lang="en-US" dirty="0" smtClean="0"/>
              <a:t>The EDUPUB Profile is a standard way to deliver educational content in an EPUB 3 format. </a:t>
            </a:r>
          </a:p>
          <a:p>
            <a:pPr>
              <a:spcBef>
                <a:spcPts val="2000"/>
              </a:spcBef>
            </a:pPr>
            <a:r>
              <a:rPr lang="en-US" dirty="0" smtClean="0"/>
              <a:t>Pearson Learning is releasing the EDUPUB Profile as a baseline for building an open source standard.</a:t>
            </a:r>
          </a:p>
        </p:txBody>
      </p:sp>
      <p:sp>
        <p:nvSpPr>
          <p:cNvPr id="7" name="Content Placeholder 6"/>
          <p:cNvSpPr>
            <a:spLocks noGrp="1"/>
          </p:cNvSpPr>
          <p:nvPr>
            <p:ph sz="half" idx="2"/>
          </p:nvPr>
        </p:nvSpPr>
        <p:spPr>
          <a:xfrm>
            <a:off x="4267200" y="1371600"/>
            <a:ext cx="4876800" cy="4525963"/>
          </a:xfrm>
        </p:spPr>
        <p:txBody>
          <a:bodyPr/>
          <a:lstStyle/>
          <a:p>
            <a:pPr marL="0" indent="0">
              <a:buNone/>
            </a:pPr>
            <a:endParaRPr lang="en-US" dirty="0" smtClean="0"/>
          </a:p>
          <a:p>
            <a:endParaRPr lang="en-US" dirty="0"/>
          </a:p>
        </p:txBody>
      </p:sp>
      <p:sp>
        <p:nvSpPr>
          <p:cNvPr id="6" name="TextBox 5"/>
          <p:cNvSpPr txBox="1"/>
          <p:nvPr/>
        </p:nvSpPr>
        <p:spPr>
          <a:xfrm>
            <a:off x="152400" y="6400800"/>
            <a:ext cx="7315200" cy="276999"/>
          </a:xfrm>
          <a:prstGeom prst="rect">
            <a:avLst/>
          </a:prstGeom>
          <a:noFill/>
        </p:spPr>
        <p:txBody>
          <a:bodyPr wrap="square" rtlCol="0">
            <a:spAutoFit/>
          </a:bodyPr>
          <a:lstStyle/>
          <a:p>
            <a:pPr algn="l"/>
            <a:r>
              <a:rPr lang="en-US" dirty="0" smtClean="0"/>
              <a:t>http://</a:t>
            </a:r>
            <a:r>
              <a:rPr lang="en-US" dirty="0" err="1" smtClean="0"/>
              <a:t>idpf.org</a:t>
            </a:r>
            <a:r>
              <a:rPr lang="en-US" dirty="0" smtClean="0"/>
              <a:t>/sites/default/files/</a:t>
            </a:r>
            <a:r>
              <a:rPr lang="en-US" dirty="0" err="1" smtClean="0"/>
              <a:t>file_attach</a:t>
            </a:r>
            <a:r>
              <a:rPr lang="en-US" dirty="0" smtClean="0"/>
              <a:t>/PearsonEDUPUB%20Ecosystem%20Final.pdf</a:t>
            </a:r>
            <a:endParaRPr lang="en-US" dirty="0"/>
          </a:p>
        </p:txBody>
      </p:sp>
      <p:pic>
        <p:nvPicPr>
          <p:cNvPr id="8" name="Picture 7"/>
          <p:cNvPicPr>
            <a:picLocks noChangeAspect="1"/>
          </p:cNvPicPr>
          <p:nvPr/>
        </p:nvPicPr>
        <p:blipFill>
          <a:blip r:embed="rId3"/>
          <a:stretch>
            <a:fillRect/>
          </a:stretch>
        </p:blipFill>
        <p:spPr>
          <a:xfrm>
            <a:off x="4648200" y="1295400"/>
            <a:ext cx="4192639" cy="3999132"/>
          </a:xfrm>
          <a:prstGeom prst="rect">
            <a:avLst/>
          </a:prstGeom>
        </p:spPr>
      </p:pic>
    </p:spTree>
    <p:extLst>
      <p:ext uri="{BB962C8B-B14F-4D97-AF65-F5344CB8AC3E}">
        <p14:creationId xmlns:p14="http://schemas.microsoft.com/office/powerpoint/2010/main" val="37637866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EDUPUB Profile: The Deliverables</a:t>
            </a:r>
            <a:endParaRPr lang="en-US" dirty="0"/>
          </a:p>
        </p:txBody>
      </p:sp>
      <p:sp>
        <p:nvSpPr>
          <p:cNvPr id="3" name="Content Placeholder 2"/>
          <p:cNvSpPr>
            <a:spLocks noGrp="1"/>
          </p:cNvSpPr>
          <p:nvPr>
            <p:ph idx="1"/>
          </p:nvPr>
        </p:nvSpPr>
        <p:spPr/>
        <p:txBody>
          <a:bodyPr/>
          <a:lstStyle/>
          <a:p>
            <a:pPr>
              <a:spcBef>
                <a:spcPts val="2000"/>
              </a:spcBef>
            </a:pPr>
            <a:r>
              <a:rPr lang="en-US" dirty="0" smtClean="0">
                <a:hlinkClick r:id="rId3"/>
              </a:rPr>
              <a:t>Baseline Specification</a:t>
            </a:r>
            <a:endParaRPr lang="en-US" dirty="0"/>
          </a:p>
          <a:p>
            <a:pPr>
              <a:spcBef>
                <a:spcPts val="2000"/>
              </a:spcBef>
            </a:pPr>
            <a:r>
              <a:rPr lang="en-US" dirty="0" smtClean="0">
                <a:hlinkClick r:id="rId4"/>
              </a:rPr>
              <a:t>Detailed Content Model</a:t>
            </a:r>
            <a:endParaRPr lang="en-US" dirty="0" smtClean="0"/>
          </a:p>
          <a:p>
            <a:pPr>
              <a:spcBef>
                <a:spcPts val="2000"/>
              </a:spcBef>
            </a:pPr>
            <a:r>
              <a:rPr lang="en-US" dirty="0" smtClean="0"/>
              <a:t>EDUPUB Reference Implementation</a:t>
            </a:r>
          </a:p>
          <a:p>
            <a:pPr>
              <a:spcBef>
                <a:spcPts val="2000"/>
              </a:spcBef>
            </a:pPr>
            <a:r>
              <a:rPr lang="en-US" dirty="0" smtClean="0"/>
              <a:t>EDUPUB Pattern Library</a:t>
            </a:r>
            <a:endParaRPr lang="en-US" dirty="0"/>
          </a:p>
        </p:txBody>
      </p:sp>
    </p:spTree>
    <p:extLst>
      <p:ext uri="{BB962C8B-B14F-4D97-AF65-F5344CB8AC3E}">
        <p14:creationId xmlns:p14="http://schemas.microsoft.com/office/powerpoint/2010/main" val="530993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467600" cy="182563"/>
          </a:xfrm>
        </p:spPr>
        <p:txBody>
          <a:bodyPr/>
          <a:lstStyle/>
          <a:p>
            <a:r>
              <a:rPr lang="en-US" dirty="0" smtClean="0"/>
              <a:t>EDUPUB Workshop Foundation Principles</a:t>
            </a:r>
            <a:endParaRPr lang="en-US" dirty="0"/>
          </a:p>
        </p:txBody>
      </p:sp>
      <p:sp>
        <p:nvSpPr>
          <p:cNvPr id="3" name="Content Placeholder 2"/>
          <p:cNvSpPr>
            <a:spLocks noGrp="1"/>
          </p:cNvSpPr>
          <p:nvPr>
            <p:ph idx="1"/>
          </p:nvPr>
        </p:nvSpPr>
        <p:spPr>
          <a:xfrm>
            <a:off x="152400" y="1143000"/>
            <a:ext cx="8763000" cy="4525963"/>
          </a:xfrm>
        </p:spPr>
        <p:txBody>
          <a:bodyPr>
            <a:normAutofit fontScale="92500" lnSpcReduction="20000"/>
          </a:bodyPr>
          <a:lstStyle/>
          <a:p>
            <a:r>
              <a:rPr lang="en-US" dirty="0" smtClean="0"/>
              <a:t>Adopt a content as “code” paradigm replacing the content as “data” model</a:t>
            </a:r>
          </a:p>
          <a:p>
            <a:endParaRPr lang="en-US" dirty="0" smtClean="0"/>
          </a:p>
          <a:p>
            <a:r>
              <a:rPr lang="en-US" dirty="0" smtClean="0"/>
              <a:t>Embrace and evolve “Output-ready” standards replace “intermediary” standards</a:t>
            </a:r>
          </a:p>
          <a:p>
            <a:endParaRPr lang="en-US" dirty="0" smtClean="0"/>
          </a:p>
          <a:p>
            <a:r>
              <a:rPr lang="en-US" dirty="0" smtClean="0"/>
              <a:t>Create content that is semantically structured and relevant for education</a:t>
            </a:r>
          </a:p>
          <a:p>
            <a:endParaRPr lang="en-US" dirty="0" smtClean="0"/>
          </a:p>
          <a:p>
            <a:r>
              <a:rPr lang="en-US" dirty="0" smtClean="0"/>
              <a:t>Realize that learning metadata standards are as important as structural standards</a:t>
            </a:r>
          </a:p>
          <a:p>
            <a:endParaRPr lang="en-US" dirty="0" smtClean="0"/>
          </a:p>
          <a:p>
            <a:r>
              <a:rPr lang="en-US" dirty="0" smtClean="0"/>
              <a:t>Create only content that is accessible and logically separates content and style</a:t>
            </a:r>
          </a:p>
          <a:p>
            <a:endParaRPr lang="en-US" dirty="0" smtClean="0"/>
          </a:p>
        </p:txBody>
      </p:sp>
      <p:sp>
        <p:nvSpPr>
          <p:cNvPr id="6" name="TextBox 5"/>
          <p:cNvSpPr txBox="1"/>
          <p:nvPr/>
        </p:nvSpPr>
        <p:spPr>
          <a:xfrm>
            <a:off x="152400" y="6400800"/>
            <a:ext cx="7239000" cy="276999"/>
          </a:xfrm>
          <a:prstGeom prst="rect">
            <a:avLst/>
          </a:prstGeom>
          <a:noFill/>
        </p:spPr>
        <p:txBody>
          <a:bodyPr wrap="square" rtlCol="0">
            <a:spAutoFit/>
          </a:bodyPr>
          <a:lstStyle/>
          <a:p>
            <a:pPr algn="l"/>
            <a:r>
              <a:rPr lang="en-US" dirty="0" smtClean="0"/>
              <a:t>http://idpf.org/sites/default/files/file_attach/EDUPUB%20Keynote%20Annotated.pdf</a:t>
            </a:r>
            <a:endParaRPr lang="en-US" dirty="0"/>
          </a:p>
        </p:txBody>
      </p:sp>
    </p:spTree>
    <p:extLst>
      <p:ext uri="{BB962C8B-B14F-4D97-AF65-F5344CB8AC3E}">
        <p14:creationId xmlns:p14="http://schemas.microsoft.com/office/powerpoint/2010/main" val="29972020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334963"/>
          </a:xfrm>
        </p:spPr>
        <p:txBody>
          <a:bodyPr/>
          <a:lstStyle/>
          <a:p>
            <a:r>
              <a:rPr lang="en-US" dirty="0" smtClean="0"/>
              <a:t>EDUPUB Workshop Foundation Principles, cont’d.</a:t>
            </a:r>
            <a:endParaRPr lang="en-US" dirty="0"/>
          </a:p>
        </p:txBody>
      </p:sp>
      <p:sp>
        <p:nvSpPr>
          <p:cNvPr id="3" name="Content Placeholder 2"/>
          <p:cNvSpPr>
            <a:spLocks noGrp="1"/>
          </p:cNvSpPr>
          <p:nvPr>
            <p:ph idx="1"/>
          </p:nvPr>
        </p:nvSpPr>
        <p:spPr>
          <a:xfrm>
            <a:off x="152400" y="1143000"/>
            <a:ext cx="8763000" cy="4525963"/>
          </a:xfrm>
        </p:spPr>
        <p:txBody>
          <a:bodyPr>
            <a:normAutofit fontScale="92500" lnSpcReduction="20000"/>
          </a:bodyPr>
          <a:lstStyle/>
          <a:p>
            <a:r>
              <a:rPr lang="en-US" dirty="0" smtClean="0"/>
              <a:t>All content standards must include display/player capabilities </a:t>
            </a:r>
            <a:br>
              <a:rPr lang="en-US" dirty="0" smtClean="0"/>
            </a:br>
            <a:r>
              <a:rPr lang="en-US" dirty="0" smtClean="0"/>
              <a:t>(e.g. HTML5 players)</a:t>
            </a:r>
          </a:p>
          <a:p>
            <a:endParaRPr lang="en-US" dirty="0" smtClean="0"/>
          </a:p>
          <a:p>
            <a:r>
              <a:rPr lang="en-US" dirty="0" smtClean="0"/>
              <a:t>Minimize any form of content transformation needed for display</a:t>
            </a:r>
            <a:br>
              <a:rPr lang="en-US" dirty="0" smtClean="0"/>
            </a:br>
            <a:r>
              <a:rPr lang="en-US" dirty="0" smtClean="0"/>
              <a:t>on many devices</a:t>
            </a:r>
          </a:p>
          <a:p>
            <a:endParaRPr lang="en-US" dirty="0" smtClean="0"/>
          </a:p>
          <a:p>
            <a:r>
              <a:rPr lang="en-US" dirty="0" smtClean="0"/>
              <a:t>Support the creation of a structured authoring and assembly tool ecosystem </a:t>
            </a:r>
          </a:p>
          <a:p>
            <a:endParaRPr lang="en-US" dirty="0" smtClean="0"/>
          </a:p>
          <a:p>
            <a:r>
              <a:rPr lang="en-US" dirty="0" smtClean="0"/>
              <a:t>All content must be capable of emitting meaningful usage and learning data</a:t>
            </a:r>
          </a:p>
          <a:p>
            <a:endParaRPr lang="en-US" dirty="0" smtClean="0"/>
          </a:p>
          <a:p>
            <a:r>
              <a:rPr lang="en-US" dirty="0" smtClean="0"/>
              <a:t>Accept that there is NO competitive advantage in proprietary content models</a:t>
            </a:r>
          </a:p>
        </p:txBody>
      </p:sp>
      <p:sp>
        <p:nvSpPr>
          <p:cNvPr id="5" name="TextBox 4"/>
          <p:cNvSpPr txBox="1"/>
          <p:nvPr/>
        </p:nvSpPr>
        <p:spPr>
          <a:xfrm>
            <a:off x="152400" y="6400800"/>
            <a:ext cx="7239000" cy="276999"/>
          </a:xfrm>
          <a:prstGeom prst="rect">
            <a:avLst/>
          </a:prstGeom>
          <a:noFill/>
        </p:spPr>
        <p:txBody>
          <a:bodyPr wrap="square" rtlCol="0">
            <a:spAutoFit/>
          </a:bodyPr>
          <a:lstStyle/>
          <a:p>
            <a:pPr algn="l"/>
            <a:r>
              <a:rPr lang="en-US" dirty="0" smtClean="0"/>
              <a:t>http://idpf.org/sites/default/files/file_attach/EDUPUB%20Keynote%20Annotated.pdf</a:t>
            </a:r>
            <a:endParaRPr lang="en-US" dirty="0"/>
          </a:p>
        </p:txBody>
      </p:sp>
    </p:spTree>
    <p:extLst>
      <p:ext uri="{BB962C8B-B14F-4D97-AF65-F5344CB8AC3E}">
        <p14:creationId xmlns:p14="http://schemas.microsoft.com/office/powerpoint/2010/main" val="8598652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Workshop Themes</a:t>
            </a:r>
            <a:endParaRPr lang="en-US" dirty="0"/>
          </a:p>
        </p:txBody>
      </p:sp>
      <p:sp>
        <p:nvSpPr>
          <p:cNvPr id="3" name="Content Placeholder 2"/>
          <p:cNvSpPr>
            <a:spLocks noGrp="1"/>
          </p:cNvSpPr>
          <p:nvPr>
            <p:ph idx="1"/>
          </p:nvPr>
        </p:nvSpPr>
        <p:spPr>
          <a:xfrm>
            <a:off x="152400" y="1066800"/>
            <a:ext cx="8763000" cy="4525963"/>
          </a:xfrm>
        </p:spPr>
        <p:txBody>
          <a:bodyPr/>
          <a:lstStyle/>
          <a:p>
            <a:pPr>
              <a:lnSpc>
                <a:spcPct val="200000"/>
              </a:lnSpc>
            </a:pPr>
            <a:r>
              <a:rPr lang="en-US" dirty="0" smtClean="0"/>
              <a:t>#1: Educational Interoperability Landscape</a:t>
            </a:r>
          </a:p>
          <a:p>
            <a:pPr>
              <a:lnSpc>
                <a:spcPct val="200000"/>
              </a:lnSpc>
            </a:pPr>
            <a:r>
              <a:rPr lang="en-US" dirty="0" smtClean="0"/>
              <a:t>#2: Rich and Interactive Content</a:t>
            </a:r>
          </a:p>
          <a:p>
            <a:pPr>
              <a:lnSpc>
                <a:spcPct val="200000"/>
              </a:lnSpc>
            </a:pPr>
            <a:r>
              <a:rPr lang="en-US" dirty="0" smtClean="0"/>
              <a:t>#3: Accessibility</a:t>
            </a:r>
          </a:p>
          <a:p>
            <a:pPr>
              <a:lnSpc>
                <a:spcPct val="200000"/>
              </a:lnSpc>
            </a:pPr>
            <a:r>
              <a:rPr lang="en-US" dirty="0" smtClean="0"/>
              <a:t>#4: Production Workflows</a:t>
            </a:r>
            <a:endParaRPr lang="en-US" dirty="0"/>
          </a:p>
        </p:txBody>
      </p:sp>
    </p:spTree>
    <p:extLst>
      <p:ext uri="{BB962C8B-B14F-4D97-AF65-F5344CB8AC3E}">
        <p14:creationId xmlns:p14="http://schemas.microsoft.com/office/powerpoint/2010/main" val="25941126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Widgets</a:t>
            </a:r>
            <a:endParaRPr lang="en-US" dirty="0"/>
          </a:p>
        </p:txBody>
      </p:sp>
      <p:sp>
        <p:nvSpPr>
          <p:cNvPr id="3" name="Content Placeholder 2"/>
          <p:cNvSpPr>
            <a:spLocks noGrp="1"/>
          </p:cNvSpPr>
          <p:nvPr>
            <p:ph idx="1"/>
          </p:nvPr>
        </p:nvSpPr>
        <p:spPr>
          <a:xfrm>
            <a:off x="152400" y="914400"/>
            <a:ext cx="8763000" cy="4525963"/>
          </a:xfrm>
        </p:spPr>
        <p:txBody>
          <a:bodyPr/>
          <a:lstStyle/>
          <a:p>
            <a:r>
              <a:rPr lang="en-US" dirty="0" smtClean="0"/>
              <a:t>A widget is “a mini application with limited functionality that can be placed on a book page and executed automatically or by the end user, e.g. a gallery, clock, stock ticker”</a:t>
            </a:r>
            <a:br>
              <a:rPr lang="en-US" dirty="0" smtClean="0"/>
            </a:br>
            <a:endParaRPr lang="en-US" dirty="0" smtClean="0"/>
          </a:p>
          <a:p>
            <a:r>
              <a:rPr lang="en-US" dirty="0" err="1" smtClean="0"/>
              <a:t>MetroDigi</a:t>
            </a:r>
            <a:r>
              <a:rPr lang="en-US" dirty="0" smtClean="0"/>
              <a:t> donated specific widget code to the IDPF to be considered as an EPUB enhancement proposal. Specific widgets donated include:</a:t>
            </a:r>
          </a:p>
          <a:p>
            <a:endParaRPr lang="en-US" dirty="0" smtClean="0"/>
          </a:p>
          <a:p>
            <a:endParaRPr lang="en-US" dirty="0"/>
          </a:p>
        </p:txBody>
      </p:sp>
      <p:sp>
        <p:nvSpPr>
          <p:cNvPr id="5" name="TextBox 4"/>
          <p:cNvSpPr txBox="1"/>
          <p:nvPr/>
        </p:nvSpPr>
        <p:spPr>
          <a:xfrm>
            <a:off x="152400" y="6400800"/>
            <a:ext cx="7315200" cy="276999"/>
          </a:xfrm>
          <a:prstGeom prst="rect">
            <a:avLst/>
          </a:prstGeom>
          <a:noFill/>
        </p:spPr>
        <p:txBody>
          <a:bodyPr wrap="square" rtlCol="0">
            <a:spAutoFit/>
          </a:bodyPr>
          <a:lstStyle/>
          <a:p>
            <a:pPr algn="l"/>
            <a:r>
              <a:rPr lang="en-US" dirty="0" smtClean="0"/>
              <a:t>http://</a:t>
            </a:r>
            <a:r>
              <a:rPr lang="en-US" dirty="0" err="1" smtClean="0"/>
              <a:t>idpf.org</a:t>
            </a:r>
            <a:r>
              <a:rPr lang="en-US" dirty="0" smtClean="0"/>
              <a:t>/sites/default/files/</a:t>
            </a:r>
            <a:r>
              <a:rPr lang="en-US" dirty="0" err="1" smtClean="0"/>
              <a:t>file_attach</a:t>
            </a:r>
            <a:r>
              <a:rPr lang="en-US" dirty="0" smtClean="0"/>
              <a:t>/metrodigi_edupub_v2-released.pdf</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18395809"/>
              </p:ext>
            </p:extLst>
          </p:nvPr>
        </p:nvGraphicFramePr>
        <p:xfrm>
          <a:off x="1066800" y="3886200"/>
          <a:ext cx="7086600" cy="2114005"/>
        </p:xfrm>
        <a:graphic>
          <a:graphicData uri="http://schemas.openxmlformats.org/drawingml/2006/table">
            <a:tbl>
              <a:tblPr bandRow="1">
                <a:tableStyleId>{5C22544A-7EE6-4342-B048-85BDC9FD1C3A}</a:tableStyleId>
              </a:tblPr>
              <a:tblGrid>
                <a:gridCol w="2362200"/>
                <a:gridCol w="2362200"/>
                <a:gridCol w="2362200"/>
              </a:tblGrid>
              <a:tr h="200297">
                <a:tc>
                  <a:txBody>
                    <a:bodyPr/>
                    <a:lstStyle/>
                    <a:p>
                      <a:r>
                        <a:rPr lang="en-US" dirty="0" smtClean="0"/>
                        <a:t>Video</a:t>
                      </a:r>
                      <a:endParaRPr lang="en-US" dirty="0"/>
                    </a:p>
                  </a:txBody>
                  <a:tcPr/>
                </a:tc>
                <a:tc>
                  <a:txBody>
                    <a:bodyPr/>
                    <a:lstStyle/>
                    <a:p>
                      <a:r>
                        <a:rPr lang="en-US" dirty="0" smtClean="0"/>
                        <a:t>Audio</a:t>
                      </a:r>
                      <a:endParaRPr lang="en-US" dirty="0"/>
                    </a:p>
                  </a:txBody>
                  <a:tcPr/>
                </a:tc>
                <a:tc>
                  <a:txBody>
                    <a:bodyPr/>
                    <a:lstStyle/>
                    <a:p>
                      <a:r>
                        <a:rPr lang="en-US" dirty="0" smtClean="0"/>
                        <a:t>Popup</a:t>
                      </a:r>
                      <a:endParaRPr lang="en-US" dirty="0"/>
                    </a:p>
                  </a:txBody>
                  <a:tcPr/>
                </a:tc>
              </a:tr>
              <a:tr h="650965">
                <a:tc>
                  <a:txBody>
                    <a:bodyPr/>
                    <a:lstStyle/>
                    <a:p>
                      <a:r>
                        <a:rPr lang="en-US" dirty="0" smtClean="0"/>
                        <a:t>Gallery or Image sequence</a:t>
                      </a:r>
                      <a:endParaRPr lang="en-US" dirty="0"/>
                    </a:p>
                  </a:txBody>
                  <a:tcPr/>
                </a:tc>
                <a:tc>
                  <a:txBody>
                    <a:bodyPr/>
                    <a:lstStyle/>
                    <a:p>
                      <a:r>
                        <a:rPr lang="en-US" dirty="0" smtClean="0"/>
                        <a:t>Multiple Choice or True/False</a:t>
                      </a:r>
                      <a:r>
                        <a:rPr lang="en-US" baseline="0" dirty="0" smtClean="0"/>
                        <a:t> Quiz</a:t>
                      </a:r>
                      <a:endParaRPr lang="en-US" dirty="0"/>
                    </a:p>
                  </a:txBody>
                  <a:tcPr/>
                </a:tc>
                <a:tc>
                  <a:txBody>
                    <a:bodyPr/>
                    <a:lstStyle/>
                    <a:p>
                      <a:r>
                        <a:rPr lang="en-US" dirty="0" smtClean="0"/>
                        <a:t>Text Resizer</a:t>
                      </a:r>
                      <a:endParaRPr lang="en-US" dirty="0"/>
                    </a:p>
                  </a:txBody>
                  <a:tcPr/>
                </a:tc>
              </a:tr>
              <a:tr h="350520">
                <a:tc>
                  <a:txBody>
                    <a:bodyPr/>
                    <a:lstStyle/>
                    <a:p>
                      <a:r>
                        <a:rPr lang="en-US" dirty="0" smtClean="0"/>
                        <a:t>Scrolling Sidebar</a:t>
                      </a:r>
                      <a:endParaRPr lang="en-US" dirty="0"/>
                    </a:p>
                  </a:txBody>
                  <a:tcPr/>
                </a:tc>
                <a:tc>
                  <a:txBody>
                    <a:bodyPr/>
                    <a:lstStyle/>
                    <a:p>
                      <a:r>
                        <a:rPr lang="en-US" dirty="0" smtClean="0"/>
                        <a:t>Flashcards</a:t>
                      </a:r>
                      <a:endParaRPr lang="en-US" dirty="0"/>
                    </a:p>
                  </a:txBody>
                  <a:tcPr/>
                </a:tc>
                <a:tc>
                  <a:txBody>
                    <a:bodyPr/>
                    <a:lstStyle/>
                    <a:p>
                      <a:r>
                        <a:rPr lang="en-US" dirty="0" smtClean="0"/>
                        <a:t>Tabs and Accordions</a:t>
                      </a:r>
                    </a:p>
                  </a:txBody>
                  <a:tcPr/>
                </a:tc>
              </a:tr>
              <a:tr h="350520">
                <a:tc>
                  <a:txBody>
                    <a:bodyPr/>
                    <a:lstStyle/>
                    <a:p>
                      <a:r>
                        <a:rPr lang="en-US" dirty="0" smtClean="0"/>
                        <a:t>Image comparison</a:t>
                      </a:r>
                      <a:endParaRPr lang="en-US" dirty="0"/>
                    </a:p>
                  </a:txBody>
                  <a:tcPr/>
                </a:tc>
                <a:tc>
                  <a:txBody>
                    <a:bodyPr/>
                    <a:lstStyle/>
                    <a:p>
                      <a:r>
                        <a:rPr lang="en-US" dirty="0" smtClean="0"/>
                        <a:t>Image </a:t>
                      </a:r>
                      <a:r>
                        <a:rPr lang="en-US" dirty="0" err="1" smtClean="0"/>
                        <a:t>scroller</a:t>
                      </a:r>
                      <a:endParaRPr lang="en-US" dirty="0"/>
                    </a:p>
                  </a:txBody>
                  <a:tcPr/>
                </a:tc>
                <a:tc>
                  <a:txBody>
                    <a:bodyPr/>
                    <a:lstStyle/>
                    <a:p>
                      <a:r>
                        <a:rPr lang="en-US" dirty="0" smtClean="0"/>
                        <a:t>Drag and Drop</a:t>
                      </a:r>
                      <a:r>
                        <a:rPr lang="en-US" baseline="0" dirty="0" smtClean="0"/>
                        <a:t> Quiz</a:t>
                      </a:r>
                      <a:endParaRPr lang="en-US" dirty="0" smtClean="0"/>
                    </a:p>
                  </a:txBody>
                  <a:tcPr/>
                </a:tc>
              </a:tr>
              <a:tr h="200297">
                <a:tc>
                  <a:txBody>
                    <a:bodyPr/>
                    <a:lstStyle/>
                    <a:p>
                      <a:r>
                        <a:rPr lang="en-US" dirty="0" smtClean="0"/>
                        <a:t>Charts</a:t>
                      </a:r>
                      <a:endParaRPr lang="en-US" dirty="0"/>
                    </a:p>
                  </a:txBody>
                  <a:tcPr/>
                </a:tc>
                <a:tc>
                  <a:txBody>
                    <a:bodyPr/>
                    <a:lstStyle/>
                    <a:p>
                      <a:r>
                        <a:rPr lang="en-US" dirty="0" smtClean="0"/>
                        <a:t>Graphs</a:t>
                      </a:r>
                      <a:endParaRPr lang="en-US" dirty="0"/>
                    </a:p>
                  </a:txBody>
                  <a:tcPr/>
                </a:tc>
                <a:tc>
                  <a:txBody>
                    <a:bodyPr/>
                    <a:lstStyle/>
                    <a:p>
                      <a:endParaRPr lang="en-US" dirty="0" smtClean="0"/>
                    </a:p>
                  </a:txBody>
                  <a:tcPr/>
                </a:tc>
              </a:tr>
            </a:tbl>
          </a:graphicData>
        </a:graphic>
      </p:graphicFrame>
    </p:spTree>
    <p:extLst>
      <p:ext uri="{BB962C8B-B14F-4D97-AF65-F5344CB8AC3E}">
        <p14:creationId xmlns:p14="http://schemas.microsoft.com/office/powerpoint/2010/main" val="18159120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EDUPUB Collaborative Media Package</a:t>
            </a:r>
            <a:endParaRPr lang="en-US" dirty="0"/>
          </a:p>
        </p:txBody>
      </p:sp>
      <p:sp>
        <p:nvSpPr>
          <p:cNvPr id="3" name="Content Placeholder 2"/>
          <p:cNvSpPr>
            <a:spLocks noGrp="1"/>
          </p:cNvSpPr>
          <p:nvPr>
            <p:ph idx="1"/>
          </p:nvPr>
        </p:nvSpPr>
        <p:spPr>
          <a:xfrm>
            <a:off x="152400" y="1066800"/>
            <a:ext cx="8763000" cy="4525963"/>
          </a:xfrm>
        </p:spPr>
        <p:txBody>
          <a:bodyPr/>
          <a:lstStyle/>
          <a:p>
            <a:r>
              <a:rPr lang="en-US" dirty="0" smtClean="0"/>
              <a:t>A Collaborative Media Package is a specification designed to enable publishers to build an ecosystem around a group of existing and new EPUB assets</a:t>
            </a:r>
          </a:p>
          <a:p>
            <a:pPr>
              <a:spcBef>
                <a:spcPts val="4200"/>
              </a:spcBef>
              <a:spcAft>
                <a:spcPts val="2400"/>
              </a:spcAft>
            </a:pPr>
            <a:r>
              <a:rPr lang="en-US" dirty="0" err="1" smtClean="0"/>
              <a:t>VersaPub</a:t>
            </a:r>
            <a:r>
              <a:rPr lang="en-US" dirty="0" smtClean="0"/>
              <a:t> donated a Collaborative Media Package (CMP) Specification Profile to the IDPF to be considered as an enhancement to the EPUB specification</a:t>
            </a:r>
          </a:p>
          <a:p>
            <a:pPr>
              <a:spcBef>
                <a:spcPts val="4200"/>
              </a:spcBef>
              <a:spcAft>
                <a:spcPts val="2400"/>
              </a:spcAft>
            </a:pPr>
            <a:r>
              <a:rPr lang="en-US" dirty="0" smtClean="0"/>
              <a:t>CMP Specification Profile is freely available at </a:t>
            </a:r>
            <a:r>
              <a:rPr lang="en-US" dirty="0" smtClean="0">
                <a:hlinkClick r:id="rId3"/>
              </a:rPr>
              <a:t>http://pubbl.org/</a:t>
            </a:r>
            <a:endParaRPr lang="en-US" dirty="0" smtClean="0"/>
          </a:p>
        </p:txBody>
      </p:sp>
      <p:sp>
        <p:nvSpPr>
          <p:cNvPr id="5" name="TextBox 4"/>
          <p:cNvSpPr txBox="1"/>
          <p:nvPr/>
        </p:nvSpPr>
        <p:spPr>
          <a:xfrm>
            <a:off x="152400" y="6400801"/>
            <a:ext cx="7467600" cy="246221"/>
          </a:xfrm>
          <a:prstGeom prst="rect">
            <a:avLst/>
          </a:prstGeom>
          <a:noFill/>
        </p:spPr>
        <p:txBody>
          <a:bodyPr wrap="square" rtlCol="0">
            <a:spAutoFit/>
          </a:bodyPr>
          <a:lstStyle/>
          <a:p>
            <a:pPr algn="l"/>
            <a:r>
              <a:rPr lang="en-US" sz="1000" dirty="0" smtClean="0"/>
              <a:t>http://</a:t>
            </a:r>
            <a:r>
              <a:rPr lang="en-US" sz="1000" dirty="0" err="1" smtClean="0"/>
              <a:t>idpf.org</a:t>
            </a:r>
            <a:r>
              <a:rPr lang="en-US" sz="1000" dirty="0" smtClean="0"/>
              <a:t>/sites/default/files/</a:t>
            </a:r>
            <a:r>
              <a:rPr lang="en-US" sz="1000" dirty="0" err="1" smtClean="0"/>
              <a:t>file_attach</a:t>
            </a:r>
            <a:r>
              <a:rPr lang="en-US" sz="1000" dirty="0" smtClean="0"/>
              <a:t>/VP%20%20EduPub%20CMP%20Presentation%2010292013.pdf</a:t>
            </a:r>
            <a:endParaRPr lang="en-US" sz="1000" dirty="0"/>
          </a:p>
        </p:txBody>
      </p:sp>
    </p:spTree>
    <p:extLst>
      <p:ext uri="{BB962C8B-B14F-4D97-AF65-F5344CB8AC3E}">
        <p14:creationId xmlns:p14="http://schemas.microsoft.com/office/powerpoint/2010/main" val="13323300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334963"/>
          </a:xfrm>
        </p:spPr>
        <p:txBody>
          <a:bodyPr>
            <a:noAutofit/>
          </a:bodyPr>
          <a:lstStyle/>
          <a:p>
            <a:r>
              <a:rPr lang="en-US" dirty="0" smtClean="0"/>
              <a:t>EDUPUB Collaborative Media Package, cont’d.</a:t>
            </a:r>
            <a:endParaRPr lang="en-US" dirty="0"/>
          </a:p>
        </p:txBody>
      </p:sp>
      <p:sp>
        <p:nvSpPr>
          <p:cNvPr id="6" name="Content Placeholder 5"/>
          <p:cNvSpPr>
            <a:spLocks noGrp="1"/>
          </p:cNvSpPr>
          <p:nvPr>
            <p:ph idx="1"/>
          </p:nvPr>
        </p:nvSpPr>
        <p:spPr>
          <a:xfrm>
            <a:off x="152400" y="838200"/>
            <a:ext cx="8763000" cy="5486400"/>
          </a:xfrm>
        </p:spPr>
        <p:txBody>
          <a:bodyPr/>
          <a:lstStyle/>
          <a:p>
            <a:pPr marL="0" indent="0">
              <a:buNone/>
            </a:pPr>
            <a:r>
              <a:rPr lang="en-US" dirty="0" smtClean="0"/>
              <a:t>Collaborative Media Packages enable:</a:t>
            </a:r>
          </a:p>
          <a:p>
            <a:pPr marL="0" indent="0">
              <a:buNone/>
            </a:pPr>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99556821"/>
              </p:ext>
            </p:extLst>
          </p:nvPr>
        </p:nvGraphicFramePr>
        <p:xfrm>
          <a:off x="76200" y="1265237"/>
          <a:ext cx="9067800" cy="4983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2400" y="6400801"/>
            <a:ext cx="7467600" cy="246221"/>
          </a:xfrm>
          <a:prstGeom prst="rect">
            <a:avLst/>
          </a:prstGeom>
          <a:noFill/>
        </p:spPr>
        <p:txBody>
          <a:bodyPr wrap="square" rtlCol="0">
            <a:spAutoFit/>
          </a:bodyPr>
          <a:lstStyle/>
          <a:p>
            <a:pPr algn="l"/>
            <a:r>
              <a:rPr lang="en-US" sz="1000" dirty="0" smtClean="0"/>
              <a:t>http://</a:t>
            </a:r>
            <a:r>
              <a:rPr lang="en-US" sz="1000" dirty="0" err="1" smtClean="0"/>
              <a:t>idpf.org</a:t>
            </a:r>
            <a:r>
              <a:rPr lang="en-US" sz="1000" dirty="0" smtClean="0"/>
              <a:t>/sites/default/files/</a:t>
            </a:r>
            <a:r>
              <a:rPr lang="en-US" sz="1000" dirty="0" err="1" smtClean="0"/>
              <a:t>file_attach</a:t>
            </a:r>
            <a:r>
              <a:rPr lang="en-US" sz="1000" dirty="0" smtClean="0"/>
              <a:t>/VP%20%20EduPub%20CMP%20Presentation%2010292013.pdf</a:t>
            </a:r>
            <a:endParaRPr lang="en-US" sz="1000" dirty="0"/>
          </a:p>
        </p:txBody>
      </p:sp>
    </p:spTree>
    <p:extLst>
      <p:ext uri="{BB962C8B-B14F-4D97-AF65-F5344CB8AC3E}">
        <p14:creationId xmlns:p14="http://schemas.microsoft.com/office/powerpoint/2010/main" val="2348207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ptara_PPT_Body_WHITE">
  <a:themeElements>
    <a:clrScheme name="Apt-PPt-White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t-PPt-WhiteBODY">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a:ln>
              <a:noFill/>
            </a:ln>
            <a:solidFill>
              <a:srgbClr val="0A64A0"/>
            </a:solidFill>
            <a:effectLst/>
            <a:latin typeface="Tahom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a:ln>
              <a:noFill/>
            </a:ln>
            <a:solidFill>
              <a:srgbClr val="0A64A0"/>
            </a:solidFill>
            <a:effectLst/>
            <a:latin typeface="Tahoma" charset="0"/>
            <a:ea typeface="ＭＳ Ｐゴシック" charset="0"/>
          </a:defRPr>
        </a:defPPr>
      </a:lstStyle>
    </a:lnDef>
  </a:objectDefaults>
  <a:extraClrSchemeLst>
    <a:extraClrScheme>
      <a:clrScheme name="Apt-PPt-White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t-PPt-WhiteBOD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t-PPt-WhiteBOD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t-PPt-WhiteBOD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t-PPt-WhiteBOD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t-PPt-WhiteBOD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t-PPt-WhiteBOD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t-PPt-WhiteBOD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t-PPt-WhiteBOD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t-PPt-WhiteBOD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t-PPt-WhiteBOD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t-PPt-WhiteBOD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ptara-PPtemp-Title">
  <a:themeElements>
    <a:clrScheme name="Aptara-PPtemp-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tara-PPtemp-Titl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rgbClr val="0A64A0"/>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rgbClr val="0A64A0"/>
            </a:solidFill>
            <a:effectLst/>
            <a:latin typeface="Tahoma" pitchFamily="34" charset="0"/>
          </a:defRPr>
        </a:defPPr>
      </a:lstStyle>
    </a:lnDef>
  </a:objectDefaults>
  <a:extraClrSchemeLst>
    <a:extraClrScheme>
      <a:clrScheme name="Aptara-PPtemp-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tara-PPtemp-Tit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tara-PPtemp-Tit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tara-PPtemp-Tit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tara-PPtemp-Tit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tara-PPtemp-Tit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tara-PPtemp-Tit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tara-PPtemp-Tit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tara-PPtemp-Tit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tara-PPtemp-Tit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tara-PPtemp-Tit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tara-PPtemp-Tit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Aptara_PPT_Body_WHITE.pot</Template>
  <TotalTime>1571</TotalTime>
  <Words>1846</Words>
  <Application>Microsoft Macintosh PowerPoint</Application>
  <PresentationFormat>On-screen Show (4:3)</PresentationFormat>
  <Paragraphs>256</Paragraphs>
  <Slides>17</Slides>
  <Notes>8</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Aptara_PPT_Body_WHITE</vt:lpstr>
      <vt:lpstr>Aptara-PPtemp-Title</vt:lpstr>
      <vt:lpstr>eTextbooks  and the  Open Web Platform</vt:lpstr>
      <vt:lpstr>EDUPUB Profile</vt:lpstr>
      <vt:lpstr>The EDUPUB Profile: The Deliverables</vt:lpstr>
      <vt:lpstr>EDUPUB Workshop Foundation Principles</vt:lpstr>
      <vt:lpstr>EDUPUB Workshop Foundation Principles, cont’d.</vt:lpstr>
      <vt:lpstr>EDUPUB Workshop Themes</vt:lpstr>
      <vt:lpstr>EDUPUB Widgets</vt:lpstr>
      <vt:lpstr>EDUPUB Collaborative Media Package</vt:lpstr>
      <vt:lpstr>EDUPUB Collaborative Media Package, cont’d.</vt:lpstr>
      <vt:lpstr>Key Priorities Moving Forward</vt:lpstr>
      <vt:lpstr>Key Priorities Moving Forward, cont’d.</vt:lpstr>
      <vt:lpstr>EDUPUB 100 Day Challenge</vt:lpstr>
      <vt:lpstr>EDUPUB 100 Day Challenge, cont’d.</vt:lpstr>
      <vt:lpstr>EDUPUB2 Workshop on Digital Publishing for Education</vt:lpstr>
      <vt:lpstr>EDUPUB2 Workshop Agenda Topics</vt:lpstr>
      <vt:lpstr>EDUPUB2 Workshop Agenda Topics, cont’d.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dc:creator>
  <cp:lastModifiedBy>Samir  Kakar</cp:lastModifiedBy>
  <cp:revision>57</cp:revision>
  <dcterms:created xsi:type="dcterms:W3CDTF">2011-01-19T00:32:37Z</dcterms:created>
  <dcterms:modified xsi:type="dcterms:W3CDTF">2013-11-30T04:33:38Z</dcterms:modified>
</cp:coreProperties>
</file>